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 showSpecialPlsOnTitleSld="0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CF2B5C8C-B363-44C9-A41B-A25B8C2989E6}">
  <a:tblStyle styleId="{CF2B5C8C-B363-44C9-A41B-A25B8C2989E6}" styleName="Table_0">
    <a:wholeTbl>
      <a:tcStyle>
        <a:tcBdr>
          <a:lef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" Type="http://schemas.openxmlformats.org/officeDocument/2006/relationships/presProps" Target="presProps.xml"/><Relationship Id="rId21" Type="http://schemas.openxmlformats.org/officeDocument/2006/relationships/slide" Target="slides/slide15.xml"/><Relationship Id="rId1" Type="http://schemas.openxmlformats.org/officeDocument/2006/relationships/theme" Target="theme/theme2.xml"/><Relationship Id="rId22" Type="http://schemas.openxmlformats.org/officeDocument/2006/relationships/slide" Target="slides/slide16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7.xml"/><Relationship Id="rId3" Type="http://schemas.openxmlformats.org/officeDocument/2006/relationships/tableStyles" Target="tableStyles.xml"/><Relationship Id="rId24" Type="http://schemas.openxmlformats.org/officeDocument/2006/relationships/slide" Target="slides/slide18.xml"/><Relationship Id="rId20" Type="http://schemas.openxmlformats.org/officeDocument/2006/relationships/slide" Target="slides/slide14.xml"/><Relationship Id="rId9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8" Type="http://schemas.openxmlformats.org/officeDocument/2006/relationships/slide" Target="slides/slide2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Fill in answers as we go</a:t>
            </a:r>
          </a:p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800" u="none" cap="none" strike="noStrike"/>
          </a:p>
          <a:p>
            <a:pPr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39" name="Shape 2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47" name="Shape 2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55" name="Shape 2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63" name="Shape 2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71" name="Shape 2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79" name="Shape 2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87" name="Shape 2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95" name="Shape 2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05" name="Shape 3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15" name="Shape 3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24" name="Shape 2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ctrTitle"/>
          </p:nvPr>
        </p:nvSpPr>
        <p:spPr>
          <a:xfrm>
            <a:off x="11430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" type="subTitle"/>
          </p:nvPr>
        </p:nvSpPr>
        <p:spPr>
          <a:xfrm>
            <a:off x="18288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None/>
              <a:defRPr/>
            </a:lvl1pPr>
            <a:lvl2pPr indent="-163830" marL="74295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◆"/>
              <a:defRPr/>
            </a:lvl2pPr>
            <a:lvl3pPr indent="-106680" marL="11430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♦"/>
              <a:defRPr/>
            </a:lvl3pPr>
            <a:lvl4pPr indent="-25400" marL="1600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•"/>
              <a:defRPr/>
            </a:lvl4pPr>
            <a:lvl5pPr indent="-25400" marL="20574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5pPr>
            <a:lvl6pPr indent="-25400" marL="25146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6pPr>
            <a:lvl7pPr indent="-25400" marL="29718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7pPr>
            <a:lvl8pPr indent="-25400" marL="34290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8pPr>
            <a:lvl9pPr indent="-25400" marL="3886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139" name="Shape 1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0" name="Shape 1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141" name="Shape 1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2" name="Shape 142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3" name="Shape 143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1169987" y="1946275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8" name="Shape 148"/>
          <p:cNvSpPr txBox="1"/>
          <p:nvPr>
            <p:ph idx="2" type="body"/>
          </p:nvPr>
        </p:nvSpPr>
        <p:spPr>
          <a:xfrm>
            <a:off x="5132387" y="1946275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9" name="Shape 149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0" name="Shape 150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155" name="Shape 155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6" name="Shape 156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7" name="Shape 157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indent="-163830" marL="74295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◆"/>
              <a:defRPr/>
            </a:lvl2pPr>
            <a:lvl3pPr indent="-106680" marL="114300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♦"/>
              <a:defRPr/>
            </a:lvl3pPr>
            <a:lvl4pPr indent="-25400" marL="16002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•"/>
              <a:defRPr/>
            </a:lvl4pPr>
            <a:lvl5pPr indent="-25400" marL="20574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5pPr>
            <a:lvl6pPr indent="-25400" marL="25146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6pPr>
            <a:lvl7pPr indent="-25400" marL="29718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7pPr>
            <a:lvl8pPr indent="-25400" marL="34290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8pPr>
            <a:lvl9pPr indent="-25400" marL="38862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chart">
  <p:cSld name="Title and Char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 rot="5400000">
            <a:off x="5241925" y="2360612"/>
            <a:ext cx="5451475" cy="1949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 rot="5400000">
            <a:off x="1266031" y="486568"/>
            <a:ext cx="5451475" cy="56975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indent="-163830" marL="74295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◆"/>
              <a:defRPr/>
            </a:lvl2pPr>
            <a:lvl3pPr indent="-106680" marL="114300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♦"/>
              <a:defRPr/>
            </a:lvl3pPr>
            <a:lvl4pPr indent="-25400" marL="16002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•"/>
              <a:defRPr/>
            </a:lvl4pPr>
            <a:lvl5pPr indent="-25400" marL="20574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5pPr>
            <a:lvl6pPr indent="-25400" marL="25146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6pPr>
            <a:lvl7pPr indent="-25400" marL="29718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7pPr>
            <a:lvl8pPr indent="-25400" marL="34290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8pPr>
            <a:lvl9pPr indent="-25400" marL="38862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 rot="5400000">
            <a:off x="2998786" y="117474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indent="-163830" marL="74295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◆"/>
              <a:defRPr/>
            </a:lvl2pPr>
            <a:lvl3pPr indent="-106680" marL="114300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♦"/>
              <a:defRPr/>
            </a:lvl3pPr>
            <a:lvl4pPr indent="-25400" marL="16002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•"/>
              <a:defRPr/>
            </a:lvl4pPr>
            <a:lvl5pPr indent="-25400" marL="20574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5pPr>
            <a:lvl6pPr indent="-25400" marL="25146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6pPr>
            <a:lvl7pPr indent="-25400" marL="29718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7pPr>
            <a:lvl8pPr indent="-25400" marL="34290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8pPr>
            <a:lvl9pPr indent="-25400" marL="38862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5" name="Shape 115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8" name="Shape 118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33" name="Shape 133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<Relationships xmlns="http://schemas.openxmlformats.org/package/2006/relationships"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3" Type="http://schemas.openxmlformats.org/officeDocument/2006/relationships/slideLayout" Target="../slideLayouts/slideLayout4.xml"/><Relationship Id="rId9" Type="http://schemas.openxmlformats.org/officeDocument/2006/relationships/slideLayout" Target="../slideLayouts/slideLayout10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8" Type="http://schemas.openxmlformats.org/officeDocument/2006/relationships/slideLayout" Target="../slideLayouts/slideLayout9.xml"/><Relationship Id="rId7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5400000" scaled="0"/>
        </a:gra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0" y="0"/>
            <a:ext cx="1085850" cy="6854825"/>
            <a:chOff x="0" y="0"/>
            <a:chExt cx="1085850" cy="6854825"/>
          </a:xfrm>
        </p:grpSpPr>
        <p:sp>
          <p:nvSpPr>
            <p:cNvPr id="10" name="Shape 10"/>
            <p:cNvSpPr txBox="1"/>
            <p:nvPr/>
          </p:nvSpPr>
          <p:spPr>
            <a:xfrm>
              <a:off x="0" y="0"/>
              <a:ext cx="1085850" cy="6854825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1" name="Shape 11"/>
            <p:cNvGrpSpPr/>
            <p:nvPr/>
          </p:nvGrpSpPr>
          <p:grpSpPr>
            <a:xfrm>
              <a:off x="76200" y="163511"/>
              <a:ext cx="152399" cy="6550024"/>
              <a:chOff x="76200" y="163511"/>
              <a:chExt cx="152399" cy="6550024"/>
            </a:xfrm>
          </p:grpSpPr>
          <p:sp>
            <p:nvSpPr>
              <p:cNvPr id="12" name="Shape 12"/>
              <p:cNvSpPr txBox="1"/>
              <p:nvPr/>
            </p:nvSpPr>
            <p:spPr>
              <a:xfrm>
                <a:off x="76200" y="1754186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3" name="Shape 13"/>
              <p:cNvSpPr txBox="1"/>
              <p:nvPr/>
            </p:nvSpPr>
            <p:spPr>
              <a:xfrm>
                <a:off x="76200" y="1984375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" name="Shape 14"/>
              <p:cNvSpPr txBox="1"/>
              <p:nvPr/>
            </p:nvSpPr>
            <p:spPr>
              <a:xfrm>
                <a:off x="76200" y="2211386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" name="Shape 15"/>
              <p:cNvSpPr txBox="1"/>
              <p:nvPr/>
            </p:nvSpPr>
            <p:spPr>
              <a:xfrm>
                <a:off x="76200" y="2441575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6" name="Shape 16"/>
              <p:cNvSpPr txBox="1"/>
              <p:nvPr/>
            </p:nvSpPr>
            <p:spPr>
              <a:xfrm>
                <a:off x="76200" y="2671761"/>
                <a:ext cx="152399" cy="150811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7" name="Shape 17"/>
              <p:cNvSpPr txBox="1"/>
              <p:nvPr/>
            </p:nvSpPr>
            <p:spPr>
              <a:xfrm>
                <a:off x="76200" y="2898775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" name="Shape 18"/>
              <p:cNvSpPr txBox="1"/>
              <p:nvPr/>
            </p:nvSpPr>
            <p:spPr>
              <a:xfrm>
                <a:off x="76200" y="3128961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9" name="Shape 19"/>
              <p:cNvSpPr txBox="1"/>
              <p:nvPr/>
            </p:nvSpPr>
            <p:spPr>
              <a:xfrm>
                <a:off x="76200" y="3359150"/>
                <a:ext cx="152399" cy="14922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" name="Shape 20"/>
              <p:cNvSpPr txBox="1"/>
              <p:nvPr/>
            </p:nvSpPr>
            <p:spPr>
              <a:xfrm>
                <a:off x="76200" y="3586162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" name="Shape 21"/>
              <p:cNvSpPr txBox="1"/>
              <p:nvPr/>
            </p:nvSpPr>
            <p:spPr>
              <a:xfrm>
                <a:off x="76200" y="3816350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" name="Shape 22"/>
              <p:cNvSpPr txBox="1"/>
              <p:nvPr/>
            </p:nvSpPr>
            <p:spPr>
              <a:xfrm>
                <a:off x="76200" y="4046537"/>
                <a:ext cx="152399" cy="14922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" name="Shape 23"/>
              <p:cNvSpPr txBox="1"/>
              <p:nvPr/>
            </p:nvSpPr>
            <p:spPr>
              <a:xfrm>
                <a:off x="76200" y="4271962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" name="Shape 24"/>
              <p:cNvSpPr txBox="1"/>
              <p:nvPr/>
            </p:nvSpPr>
            <p:spPr>
              <a:xfrm>
                <a:off x="76200" y="4502150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" name="Shape 25"/>
              <p:cNvSpPr txBox="1"/>
              <p:nvPr/>
            </p:nvSpPr>
            <p:spPr>
              <a:xfrm>
                <a:off x="76200" y="4729162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6" name="Shape 26"/>
              <p:cNvSpPr txBox="1"/>
              <p:nvPr/>
            </p:nvSpPr>
            <p:spPr>
              <a:xfrm>
                <a:off x="76200" y="4959350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7" name="Shape 27"/>
              <p:cNvSpPr txBox="1"/>
              <p:nvPr/>
            </p:nvSpPr>
            <p:spPr>
              <a:xfrm>
                <a:off x="76200" y="5189537"/>
                <a:ext cx="152399" cy="150811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8" name="Shape 28"/>
              <p:cNvSpPr txBox="1"/>
              <p:nvPr/>
            </p:nvSpPr>
            <p:spPr>
              <a:xfrm>
                <a:off x="76200" y="5416550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9" name="Shape 29"/>
              <p:cNvSpPr txBox="1"/>
              <p:nvPr/>
            </p:nvSpPr>
            <p:spPr>
              <a:xfrm>
                <a:off x="76200" y="5646737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0" name="Shape 30"/>
              <p:cNvSpPr txBox="1"/>
              <p:nvPr/>
            </p:nvSpPr>
            <p:spPr>
              <a:xfrm>
                <a:off x="76200" y="5876925"/>
                <a:ext cx="152399" cy="150811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" name="Shape 31"/>
              <p:cNvSpPr txBox="1"/>
              <p:nvPr/>
            </p:nvSpPr>
            <p:spPr>
              <a:xfrm>
                <a:off x="76200" y="6103937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" name="Shape 32"/>
              <p:cNvSpPr txBox="1"/>
              <p:nvPr/>
            </p:nvSpPr>
            <p:spPr>
              <a:xfrm>
                <a:off x="76200" y="6334125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" name="Shape 33"/>
              <p:cNvSpPr txBox="1"/>
              <p:nvPr/>
            </p:nvSpPr>
            <p:spPr>
              <a:xfrm>
                <a:off x="76200" y="6562725"/>
                <a:ext cx="152399" cy="150811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" name="Shape 34"/>
              <p:cNvSpPr txBox="1"/>
              <p:nvPr/>
            </p:nvSpPr>
            <p:spPr>
              <a:xfrm>
                <a:off x="76200" y="163511"/>
                <a:ext cx="152399" cy="14922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" name="Shape 35"/>
              <p:cNvSpPr txBox="1"/>
              <p:nvPr/>
            </p:nvSpPr>
            <p:spPr>
              <a:xfrm>
                <a:off x="76200" y="390525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" name="Shape 36"/>
              <p:cNvSpPr txBox="1"/>
              <p:nvPr/>
            </p:nvSpPr>
            <p:spPr>
              <a:xfrm>
                <a:off x="76200" y="620712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" name="Shape 37"/>
              <p:cNvSpPr txBox="1"/>
              <p:nvPr/>
            </p:nvSpPr>
            <p:spPr>
              <a:xfrm>
                <a:off x="76200" y="849312"/>
                <a:ext cx="152399" cy="150811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" name="Shape 38"/>
              <p:cNvSpPr txBox="1"/>
              <p:nvPr/>
            </p:nvSpPr>
            <p:spPr>
              <a:xfrm>
                <a:off x="76200" y="1076325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" name="Shape 39"/>
              <p:cNvSpPr txBox="1"/>
              <p:nvPr/>
            </p:nvSpPr>
            <p:spPr>
              <a:xfrm>
                <a:off x="76200" y="1306512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" name="Shape 40"/>
              <p:cNvSpPr txBox="1"/>
              <p:nvPr/>
            </p:nvSpPr>
            <p:spPr>
              <a:xfrm>
                <a:off x="76200" y="1536700"/>
                <a:ext cx="152399" cy="150811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41" name="Shape 41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indent="-163830" marL="74295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◆"/>
              <a:defRPr/>
            </a:lvl2pPr>
            <a:lvl3pPr indent="-106680" marL="11430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♦"/>
              <a:defRPr/>
            </a:lvl3pPr>
            <a:lvl4pPr indent="-25400" marL="1600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•"/>
              <a:defRPr/>
            </a:lvl4pPr>
            <a:lvl5pPr indent="-25400" marL="20574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5pPr>
            <a:lvl6pPr indent="-25400" marL="25146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6pPr>
            <a:lvl7pPr indent="-25400" marL="29718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7pPr>
            <a:lvl8pPr indent="-25400" marL="34290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8pPr>
            <a:lvl9pPr indent="-25400" marL="3886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5400000" scaled="0"/>
        </a:gra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Shape 53"/>
          <p:cNvGrpSpPr/>
          <p:nvPr/>
        </p:nvGrpSpPr>
        <p:grpSpPr>
          <a:xfrm>
            <a:off x="0" y="0"/>
            <a:ext cx="1085850" cy="6854825"/>
            <a:chOff x="0" y="0"/>
            <a:chExt cx="1085850" cy="6854825"/>
          </a:xfrm>
        </p:grpSpPr>
        <p:sp>
          <p:nvSpPr>
            <p:cNvPr id="54" name="Shape 54"/>
            <p:cNvSpPr txBox="1"/>
            <p:nvPr/>
          </p:nvSpPr>
          <p:spPr>
            <a:xfrm>
              <a:off x="0" y="0"/>
              <a:ext cx="1085850" cy="6854825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55" name="Shape 55"/>
            <p:cNvGrpSpPr/>
            <p:nvPr/>
          </p:nvGrpSpPr>
          <p:grpSpPr>
            <a:xfrm>
              <a:off x="76200" y="161925"/>
              <a:ext cx="152399" cy="6553198"/>
              <a:chOff x="76200" y="161925"/>
              <a:chExt cx="152399" cy="6553198"/>
            </a:xfrm>
          </p:grpSpPr>
          <p:sp>
            <p:nvSpPr>
              <p:cNvPr id="56" name="Shape 56"/>
              <p:cNvSpPr txBox="1"/>
              <p:nvPr/>
            </p:nvSpPr>
            <p:spPr>
              <a:xfrm>
                <a:off x="76200" y="1754186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7" name="Shape 57"/>
              <p:cNvSpPr txBox="1"/>
              <p:nvPr/>
            </p:nvSpPr>
            <p:spPr>
              <a:xfrm>
                <a:off x="76200" y="1984375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8" name="Shape 58"/>
              <p:cNvSpPr txBox="1"/>
              <p:nvPr/>
            </p:nvSpPr>
            <p:spPr>
              <a:xfrm>
                <a:off x="76200" y="2211386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9" name="Shape 59"/>
              <p:cNvSpPr txBox="1"/>
              <p:nvPr/>
            </p:nvSpPr>
            <p:spPr>
              <a:xfrm>
                <a:off x="76200" y="2441575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0" name="Shape 60"/>
              <p:cNvSpPr txBox="1"/>
              <p:nvPr/>
            </p:nvSpPr>
            <p:spPr>
              <a:xfrm>
                <a:off x="76200" y="2671761"/>
                <a:ext cx="152399" cy="150811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1" name="Shape 61"/>
              <p:cNvSpPr txBox="1"/>
              <p:nvPr/>
            </p:nvSpPr>
            <p:spPr>
              <a:xfrm>
                <a:off x="76200" y="2898775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2" name="Shape 62"/>
              <p:cNvSpPr txBox="1"/>
              <p:nvPr/>
            </p:nvSpPr>
            <p:spPr>
              <a:xfrm>
                <a:off x="76200" y="3128961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3" name="Shape 63"/>
              <p:cNvSpPr txBox="1"/>
              <p:nvPr/>
            </p:nvSpPr>
            <p:spPr>
              <a:xfrm>
                <a:off x="76200" y="3357562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4" name="Shape 64"/>
              <p:cNvSpPr txBox="1"/>
              <p:nvPr/>
            </p:nvSpPr>
            <p:spPr>
              <a:xfrm>
                <a:off x="76200" y="3586162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5" name="Shape 65"/>
              <p:cNvSpPr txBox="1"/>
              <p:nvPr/>
            </p:nvSpPr>
            <p:spPr>
              <a:xfrm>
                <a:off x="76200" y="3814762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6" name="Shape 66"/>
              <p:cNvSpPr txBox="1"/>
              <p:nvPr/>
            </p:nvSpPr>
            <p:spPr>
              <a:xfrm>
                <a:off x="76200" y="4044950"/>
                <a:ext cx="152399" cy="150811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7" name="Shape 67"/>
              <p:cNvSpPr txBox="1"/>
              <p:nvPr/>
            </p:nvSpPr>
            <p:spPr>
              <a:xfrm>
                <a:off x="76200" y="4273550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8" name="Shape 68"/>
              <p:cNvSpPr txBox="1"/>
              <p:nvPr/>
            </p:nvSpPr>
            <p:spPr>
              <a:xfrm>
                <a:off x="76200" y="4502150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9" name="Shape 69"/>
              <p:cNvSpPr txBox="1"/>
              <p:nvPr/>
            </p:nvSpPr>
            <p:spPr>
              <a:xfrm>
                <a:off x="76200" y="4730750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0" name="Shape 70"/>
              <p:cNvSpPr txBox="1"/>
              <p:nvPr/>
            </p:nvSpPr>
            <p:spPr>
              <a:xfrm>
                <a:off x="76200" y="4959350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1" name="Shape 71"/>
              <p:cNvSpPr txBox="1"/>
              <p:nvPr/>
            </p:nvSpPr>
            <p:spPr>
              <a:xfrm>
                <a:off x="76200" y="5189537"/>
                <a:ext cx="152399" cy="150811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2" name="Shape 72"/>
              <p:cNvSpPr txBox="1"/>
              <p:nvPr/>
            </p:nvSpPr>
            <p:spPr>
              <a:xfrm>
                <a:off x="76200" y="5416550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3" name="Shape 73"/>
              <p:cNvSpPr txBox="1"/>
              <p:nvPr/>
            </p:nvSpPr>
            <p:spPr>
              <a:xfrm>
                <a:off x="76200" y="5646737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4" name="Shape 74"/>
              <p:cNvSpPr txBox="1"/>
              <p:nvPr/>
            </p:nvSpPr>
            <p:spPr>
              <a:xfrm>
                <a:off x="76200" y="5876925"/>
                <a:ext cx="152399" cy="150811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5" name="Shape 75"/>
              <p:cNvSpPr txBox="1"/>
              <p:nvPr/>
            </p:nvSpPr>
            <p:spPr>
              <a:xfrm>
                <a:off x="76200" y="6103937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6" name="Shape 76"/>
              <p:cNvSpPr txBox="1"/>
              <p:nvPr/>
            </p:nvSpPr>
            <p:spPr>
              <a:xfrm>
                <a:off x="76200" y="6334125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7" name="Shape 77"/>
              <p:cNvSpPr txBox="1"/>
              <p:nvPr/>
            </p:nvSpPr>
            <p:spPr>
              <a:xfrm>
                <a:off x="76200" y="6561136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8" name="Shape 78"/>
              <p:cNvSpPr txBox="1"/>
              <p:nvPr/>
            </p:nvSpPr>
            <p:spPr>
              <a:xfrm>
                <a:off x="76200" y="161925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79" name="Shape 79"/>
              <p:cNvSpPr txBox="1"/>
              <p:nvPr/>
            </p:nvSpPr>
            <p:spPr>
              <a:xfrm>
                <a:off x="76200" y="390525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0" name="Shape 80"/>
              <p:cNvSpPr txBox="1"/>
              <p:nvPr/>
            </p:nvSpPr>
            <p:spPr>
              <a:xfrm>
                <a:off x="76200" y="620712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1" name="Shape 81"/>
              <p:cNvSpPr txBox="1"/>
              <p:nvPr/>
            </p:nvSpPr>
            <p:spPr>
              <a:xfrm>
                <a:off x="76200" y="849312"/>
                <a:ext cx="152399" cy="150811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2" name="Shape 82"/>
              <p:cNvSpPr txBox="1"/>
              <p:nvPr/>
            </p:nvSpPr>
            <p:spPr>
              <a:xfrm>
                <a:off x="76200" y="1077912"/>
                <a:ext cx="152399" cy="152399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3" name="Shape 83"/>
              <p:cNvSpPr txBox="1"/>
              <p:nvPr/>
            </p:nvSpPr>
            <p:spPr>
              <a:xfrm>
                <a:off x="76200" y="1306512"/>
                <a:ext cx="152399" cy="15398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4" name="Shape 84"/>
              <p:cNvSpPr txBox="1"/>
              <p:nvPr/>
            </p:nvSpPr>
            <p:spPr>
              <a:xfrm>
                <a:off x="76200" y="1536700"/>
                <a:ext cx="152399" cy="150811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85" name="Shape 85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1143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■"/>
              <a:defRPr/>
            </a:lvl1pPr>
            <a:lvl2pPr indent="-163830" marL="74295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◆"/>
              <a:defRPr/>
            </a:lvl2pPr>
            <a:lvl3pPr indent="-106680" marL="11430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♦"/>
              <a:defRPr/>
            </a:lvl3pPr>
            <a:lvl4pPr indent="-25400" marL="1600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•"/>
              <a:defRPr/>
            </a:lvl4pPr>
            <a:lvl5pPr indent="-25400" marL="20574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5pPr>
            <a:lvl6pPr indent="-25400" marL="25146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6pPr>
            <a:lvl7pPr indent="-25400" marL="29718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7pPr>
            <a:lvl8pPr indent="-25400" marL="34290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8pPr>
            <a:lvl9pPr indent="-25400" marL="3886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–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3" Type="http://schemas.openxmlformats.org/officeDocument/2006/relationships/image" Target="../media/image00.png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ctrTitle"/>
          </p:nvPr>
        </p:nvSpPr>
        <p:spPr>
          <a:xfrm>
            <a:off x="1143000" y="3248525"/>
            <a:ext cx="7772400" cy="3292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Times New Roman"/>
              <a:buNone/>
            </a:pPr>
            <a:r>
              <a:rPr b="0" baseline="0" i="0" lang="en-US" sz="4800" u="none" cap="none" strike="noStrike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 Taking Strategies</a:t>
            </a:r>
            <a:r>
              <a:rPr lang="en-US" sz="4800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4800" u="none" cap="none" strike="noStrike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the </a:t>
            </a:r>
            <a:r>
              <a:rPr b="0" baseline="0" i="0" lang="en-US" sz="6000" u="none" cap="none" strike="noStrike">
                <a:solidFill>
                  <a:srgbClr val="00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GED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317200" y="152400"/>
            <a:ext cx="8662799" cy="3675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acifico"/>
              <a:buNone/>
            </a:pPr>
            <a:r>
              <a:rPr b="1" baseline="0" i="0" lang="en-US" sz="4000" u="none" cap="none" strike="noStrike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Southern Union State Community College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Adult Education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lang="en-US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FEATURE PRESENTATION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baseline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601575" y="615950"/>
            <a:ext cx="8422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b="0" baseline="0" i="0" lang="en-US" sz="42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Now…for the TEST</a:t>
            </a:r>
            <a:r>
              <a:rPr lang="en-US" sz="42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42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STRATEGIES! </a:t>
            </a: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35" name="Shape 235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-508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AutoNum type="arabicPeriod"/>
            </a:pPr>
            <a:r>
              <a:rPr lang="en-US"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Pacing . . . . .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064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Pace - to walk at a steady and consistent speed.  </a:t>
            </a:r>
          </a:p>
          <a:p>
            <a:pPr indent="-4064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◆"/>
            </a:pP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get hung up and waste time on the hard problems.  </a:t>
            </a:r>
          </a:p>
          <a:p>
            <a:pPr indent="-4064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◆"/>
            </a:pP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Find and answer all the “easy” questions first.  </a:t>
            </a:r>
          </a:p>
          <a:p>
            <a:pPr indent="-4064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◆"/>
            </a:pP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will give you more time for the “hard” questions.  </a:t>
            </a:r>
          </a:p>
          <a:p>
            <a:pPr indent="-4064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◆"/>
            </a:pP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NOT “finish early.”  Use EVERY MINUTE.  Go back and review.</a:t>
            </a:r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43" name="Shape 243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example . . .  </a:t>
            </a: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19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125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have 30 minutes to do 30 questions.  How long for each question?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0000"/>
              <a:buFont typeface="Times New Roman"/>
              <a:buChar char="●"/>
            </a:pPr>
            <a:r>
              <a:rPr lang="en-US" sz="3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if the first ten were EASY?  Should  your strategy change? </a:t>
            </a:r>
            <a:r>
              <a:rPr lang="en-US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51" name="Shape 251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Following Directions . . . 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Always listen to the directions given by the teacher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the directions on the test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teacher if you do not understand the directions</a:t>
            </a:r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59" name="Shape 259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Special words</a:t>
            </a:r>
          </a:p>
        </p:txBody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Pay special attention to words in answer choices such as:  </a:t>
            </a:r>
            <a:r>
              <a:rPr b="1" baseline="0" i="1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All, None, Must, Always, Never, Each, Every.  </a:t>
            </a: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These words signal absoluteness and often imply wrong answer choices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Watch statements that include qualifying words such as:  Some, Generally, Sometimes, Usually, Frequently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These words are often used to throw you off track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67" name="Shape 267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</a:t>
            </a: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Skip Around . . . .</a:t>
            </a:r>
          </a:p>
        </p:txBody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some tests, questions are neatly ordered in terms of increasing level of difficulty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others, the test makers alternate between easy and hard questions to motivate students to finish each question set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skip around effectively, students must be able to diagnose when a question looks too hard or too time-consuming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75" name="Shape 275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</a:t>
            </a: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Elimination Strategy</a:t>
            </a:r>
          </a:p>
        </p:txBody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19812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 can’t figure out which answer is correct, try ruling out answers that you </a:t>
            </a:r>
            <a:r>
              <a:rPr b="0" baseline="0" i="0" lang="en-US" sz="24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are wrong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Math tests, rule out answers that are too big or too small...think about the q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uestion!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Vocabulary and Reading tests, rule out answers that seem too extreme..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think about the question!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 have some knowledge, but are not sure, take your best guess.  THERE’S NO PENALTY FOR GUESSING.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83" name="Shape 283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 </a:t>
            </a: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Educated Guesses</a:t>
            </a: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Leaving an answer blank means you get </a:t>
            </a:r>
            <a:r>
              <a:rPr b="0" baseline="0" i="0" lang="en-US" sz="28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</a:t>
            </a: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chance of getting points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random guess gives you a 1 in 4 </a:t>
            </a: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chance of getting it right.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educated guess, ruling out one or more wrong answers, increases your chances of guessing correctly from 1 </a:t>
            </a: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3 or 1 in 2!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Educated guessing means using everything you know to attempt to answer the questions</a:t>
            </a:r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91" name="Shape 291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 </a:t>
            </a: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Graph, Chart, &amp; Table Strategy</a:t>
            </a:r>
          </a:p>
        </p:txBody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 what information is given and what information is asked for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all the titles, labels, and any other given information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 what the graph, chart, or table measures. 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Look for a pattern, trend, or comparison in the graph or table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99" name="Shape 299"/>
          <p:cNvSpPr txBox="1"/>
          <p:nvPr>
            <p:ph type="title"/>
          </p:nvPr>
        </p:nvSpPr>
        <p:spPr>
          <a:xfrm>
            <a:off x="1143000" y="32692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b="0" baseline="0" i="1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example . . . . 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609600" y="5748550"/>
            <a:ext cx="7467600" cy="366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school makes more money from the sale of </a:t>
            </a: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gray shirts</a:t>
            </a:r>
            <a:r>
              <a:rPr b="0" baseline="0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1301600" y="1760975"/>
            <a:ext cx="6394500" cy="6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T-Shirt sales at Smiths Station High School and Valley High School </a:t>
            </a:r>
          </a:p>
        </p:txBody>
      </p:sp>
      <p:graphicFrame>
        <p:nvGraphicFramePr>
          <p:cNvPr id="302" name="Shape 302"/>
          <p:cNvGraphicFramePr/>
          <p:nvPr/>
        </p:nvGraphicFramePr>
        <p:xfrm>
          <a:off x="609600" y="2395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{CF2B5C8C-B363-44C9-A41B-A25B8C2989E6}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White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Black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Gray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Blue</a:t>
                      </a:r>
                    </a:p>
                  </a:txBody>
                  <a:tcPr marT="91425" marB="91425" marR="91425" marL="91425"/>
                </a:tc>
              </a:tr>
              <a:tr h="381000">
                <a:tc grid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Smiths Station High School</a:t>
                      </a:r>
                    </a:p>
                  </a:txBody>
                  <a:tcPr marT="91425" marB="91425" marR="91425" marL="91425"/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Whole Sale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7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.00</a:t>
                      </a:r>
                    </a:p>
                  </a:txBody>
                  <a:tcPr marT="0" marB="0" marR="0" marL="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7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.25</a:t>
                      </a:r>
                    </a:p>
                  </a:txBody>
                  <a:tcPr marT="0" marB="0" marR="0" marL="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7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.00</a:t>
                      </a:r>
                    </a:p>
                  </a:txBody>
                  <a:tcPr marT="0" marB="0" marR="0" marL="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7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.00</a:t>
                      </a:r>
                    </a:p>
                  </a:txBody>
                  <a:tcPr marT="0" marB="0" marR="0" marL="0" anchor="ctr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Retail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8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.00</a:t>
                      </a:r>
                    </a:p>
                  </a:txBody>
                  <a:tcPr marT="0" marB="0" marR="0" marL="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9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.00</a:t>
                      </a:r>
                    </a:p>
                  </a:txBody>
                  <a:tcPr marT="0" marB="0" marR="0" marL="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10.00</a:t>
                      </a:r>
                    </a:p>
                  </a:txBody>
                  <a:tcPr marT="0" marB="0" marR="0" marL="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8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.60</a:t>
                      </a:r>
                    </a:p>
                  </a:txBody>
                  <a:tcPr marT="0" marB="0" marR="0" marL="0" anchor="ctr"/>
                </a:tc>
              </a:tr>
              <a:tr h="381000">
                <a:tc grid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Valley High School</a:t>
                      </a:r>
                    </a:p>
                  </a:txBody>
                  <a:tcPr marT="91425" marB="91425" marR="91425" marL="91425"/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Whole Sale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7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.20</a:t>
                      </a:r>
                    </a:p>
                  </a:txBody>
                  <a:tcPr marT="0" marB="0" marR="0" marL="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7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.30</a:t>
                      </a:r>
                    </a:p>
                  </a:txBody>
                  <a:tcPr marT="0" marB="0" marR="0" marL="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6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.00</a:t>
                      </a:r>
                    </a:p>
                  </a:txBody>
                  <a:tcPr marT="0" marB="0" marR="0" marL="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8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.80</a:t>
                      </a:r>
                    </a:p>
                  </a:txBody>
                  <a:tcPr marT="0" marB="0" marR="0" marL="0" anchor="ctr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Retail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8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.60</a:t>
                      </a:r>
                    </a:p>
                  </a:txBody>
                  <a:tcPr marT="0" marB="0" marR="0" marL="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8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.00</a:t>
                      </a:r>
                    </a:p>
                  </a:txBody>
                  <a:tcPr marT="0" marB="0" marR="0" marL="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8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.00</a:t>
                      </a:r>
                    </a:p>
                  </a:txBody>
                  <a:tcPr marT="0" marB="0" marR="0" marL="0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i="1" lang="en-US" sz="1800">
                          <a:solidFill>
                            <a:schemeClr val="lt1"/>
                          </a:solidFill>
                        </a:rPr>
                        <a:t>9</a:t>
                      </a:r>
                      <a:r>
                        <a:rPr b="0" baseline="0" i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.50</a:t>
                      </a:r>
                    </a:p>
                  </a:txBody>
                  <a:tcPr marT="0" marB="0" marR="0" marL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67" name="Shape 167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strategies really help me improve my score?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1169975" y="2723500"/>
            <a:ext cx="7772400" cy="366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YES!  EVERY QUESTION you get correct increases your score!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also helps you conserve energy and not waste time.  Let me explain…(keeps you from spinning) 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t</a:t>
            </a: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 taking strategies is good practice for the GED AND other job </a:t>
            </a: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tests!  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09" name="Shape 309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1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 #2 . . . .</a:t>
            </a:r>
          </a:p>
        </p:txBody>
      </p:sp>
      <p:pic>
        <p:nvPicPr>
          <p:cNvPr id="310" name="Shape 3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65386" y="2098675"/>
            <a:ext cx="4418012" cy="2947986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Shape 311"/>
          <p:cNvSpPr txBox="1"/>
          <p:nvPr/>
        </p:nvSpPr>
        <p:spPr>
          <a:xfrm>
            <a:off x="2971800" y="1905000"/>
            <a:ext cx="3962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i="1"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Wal-Mart Earnings</a:t>
            </a:r>
            <a:r>
              <a:rPr b="0" baseline="0" i="1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- 2006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457200" y="5029200"/>
            <a:ext cx="7924799" cy="1192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1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title of the graph?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</a:pPr>
            <a:r>
              <a:rPr b="0" baseline="0" i="1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Which quarter had the highest earnings?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</a:pPr>
            <a:r>
              <a:rPr b="0" baseline="0" i="1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Compare the shares sold in the 1</a:t>
            </a:r>
            <a:r>
              <a:rPr b="0" baseline="30000" i="1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</a:t>
            </a:r>
            <a:r>
              <a:rPr b="0" baseline="0" i="1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quarter and the 4</a:t>
            </a:r>
            <a:r>
              <a:rPr b="0" baseline="30000" i="1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b="0" baseline="0" i="1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quarter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>
                <a:solidFill>
                  <a:srgbClr val="00FFFF"/>
                </a:solidFill>
              </a:rPr>
              <a:t>7.  Extended response</a:t>
            </a:r>
          </a:p>
        </p:txBody>
      </p:sp>
      <p:sp>
        <p:nvSpPr>
          <p:cNvPr id="319" name="Shape 319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</p:spPr>
        <p:txBody>
          <a:bodyPr anchorCtr="0" anchor="ctr" bIns="46025" lIns="92075" rIns="92075" tIns="46025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20" name="Shape 320"/>
          <p:cNvSpPr txBox="1"/>
          <p:nvPr/>
        </p:nvSpPr>
        <p:spPr>
          <a:xfrm>
            <a:off x="1143000" y="2286000"/>
            <a:ext cx="7607399" cy="38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00FFFF"/>
                </a:solidFill>
              </a:rPr>
              <a:t>Read the question completely!  Make sure you know </a:t>
            </a:r>
            <a:r>
              <a:rPr b="1" lang="en-US" sz="2400" u="sng">
                <a:solidFill>
                  <a:srgbClr val="00FFFF"/>
                </a:solidFill>
              </a:rPr>
              <a:t>exactly</a:t>
            </a:r>
            <a:r>
              <a:rPr lang="en-US" sz="2400">
                <a:solidFill>
                  <a:srgbClr val="00FFFF"/>
                </a:solidFill>
              </a:rPr>
              <a:t> what it is asking.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FFFF"/>
              </a:solidFill>
            </a:endParaRPr>
          </a:p>
          <a:p>
            <a:pPr indent="-38100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00FFFF"/>
                </a:solidFill>
              </a:rPr>
              <a:t>Read article, then skim for info that can be used in your answer.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FFFF"/>
              </a:solidFill>
            </a:endParaRPr>
          </a:p>
          <a:p>
            <a:pPr indent="-38100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00FFFF"/>
                </a:solidFill>
              </a:rPr>
              <a:t>Use T-Chart to organize your answer.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FFFF"/>
              </a:solidFill>
            </a:endParaRPr>
          </a:p>
          <a:p>
            <a:pPr indent="-419100" lvl="0" marL="457200" rtl="0">
              <a:spcBef>
                <a:spcPts val="0"/>
              </a:spcBef>
              <a:buClr>
                <a:srgbClr val="00FFFF"/>
              </a:buClr>
              <a:buSzPct val="100000"/>
              <a:buFont typeface="Arial"/>
              <a:buChar char="●"/>
            </a:pPr>
            <a:r>
              <a:rPr b="1" i="1" lang="en-US" sz="3000" u="sng">
                <a:solidFill>
                  <a:srgbClr val="00FFFF"/>
                </a:solidFill>
              </a:rPr>
              <a:t>Make sure you answer the question…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FF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FFF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7" name="Shape 327"/>
          <p:cNvSpPr txBox="1"/>
          <p:nvPr>
            <p:ph idx="12" type="sldNum"/>
          </p:nvPr>
        </p:nvSpPr>
        <p:spPr>
          <a:xfrm>
            <a:off x="7010400" y="6248400"/>
            <a:ext cx="1904999" cy="457200"/>
          </a:xfrm>
          <a:prstGeom prst="rect">
            <a:avLst/>
          </a:prstGeom>
        </p:spPr>
        <p:txBody>
          <a:bodyPr anchorCtr="0" anchor="ctr" bIns="46025" lIns="92075" rIns="92075" tIns="46025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28" name="Shape 328"/>
          <p:cNvSpPr txBox="1"/>
          <p:nvPr/>
        </p:nvSpPr>
        <p:spPr>
          <a:xfrm>
            <a:off x="1345350" y="678150"/>
            <a:ext cx="7284600" cy="57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-US" sz="12500">
                <a:solidFill>
                  <a:srgbClr val="FFFFFF"/>
                </a:solidFill>
              </a:rPr>
              <a:t>GOOD </a:t>
            </a:r>
          </a:p>
          <a:p>
            <a:pPr rtl="0" algn="ctr">
              <a:spcBef>
                <a:spcPts val="0"/>
              </a:spcBef>
              <a:buNone/>
            </a:pPr>
            <a:r>
              <a:rPr lang="en-US" sz="12500">
                <a:solidFill>
                  <a:srgbClr val="FFFFFF"/>
                </a:solidFill>
              </a:rPr>
              <a:t>LUCK!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</a:rPr>
              <a:t>(but you will not need it!) 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75" name="Shape 175"/>
          <p:cNvSpPr txBox="1"/>
          <p:nvPr>
            <p:ph type="title"/>
          </p:nvPr>
        </p:nvSpPr>
        <p:spPr>
          <a:xfrm>
            <a:off x="1077375" y="27052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should </a:t>
            </a:r>
            <a:r>
              <a:rPr lang="en-US"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bother with th</a:t>
            </a: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is?  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1169975" y="1903175"/>
            <a:ext cx="7772400" cy="4593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lang="en-US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hey increase your score without even learning “new” stuff.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lang="en-US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 more stuff PLUS get a few more right due to strategies and you are that much closer to passing! </a:t>
            </a: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want you to PASS and earn your GED!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514075" y="609600"/>
            <a:ext cx="8401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 term strategies:  Wh</a:t>
            </a: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should I do? </a:t>
            </a:r>
            <a:r>
              <a:rPr b="0" baseline="0" i="0" lang="en-US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(6 months</a:t>
            </a:r>
            <a:r>
              <a:rPr lang="en-US" sz="36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2 days before exam)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1169975" y="2132875"/>
            <a:ext cx="7772400" cy="43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 a plan to improve your weakness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forget your strengths!  Keep them fresh!  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Follow that plan!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Adjust your plan as needed if your strengths or weaknesses change!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PRACTICE </a:t>
            </a:r>
            <a:r>
              <a:rPr lang="en-US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like its the real thing!  Poor practice will create poor results.    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360949" y="609600"/>
            <a:ext cx="8554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 term strategies:  Wh</a:t>
            </a:r>
            <a:r>
              <a:rPr b="0" baseline="0" i="0" lang="en-US" sz="40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should I do?   (day before exam)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1169975" y="1828800"/>
            <a:ext cx="7772400" cy="46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sure you know EX</a:t>
            </a:r>
            <a:r>
              <a:rPr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ACTLY where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your testing center is located.  Drive by there if you can.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sure you have </a:t>
            </a:r>
            <a:r>
              <a:rPr b="1" baseline="0" i="0" lang="en-US" sz="20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proper identification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plenty of pencils, and the</a:t>
            </a:r>
            <a:r>
              <a:rPr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appropriate calculator.  </a:t>
            </a:r>
            <a:r>
              <a:rPr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be afraid to call the day before and make sure you have everything!  Those people know! 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 your high protein snacks and water/Gatorade bagged up for tomorrow. 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cram!  You </a:t>
            </a:r>
            <a:r>
              <a:rPr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need to!  However, you should review a couple of your weaknesses.  DO NOT DO AN EXHAUSTIVE STUDY SESSION.  Save that energy for the test!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Relax, watch a movie, take a walk, CHILL.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 to bed just a little earlier than usual.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514075" y="609600"/>
            <a:ext cx="8401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 Day:  </a:t>
            </a: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do I do</a:t>
            </a:r>
            <a:r>
              <a:rPr lang="en-US"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1169975" y="1946275"/>
            <a:ext cx="7772400" cy="45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Wake up a little earlier than required.  You don’t want to be in a rush or late!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NOT WEAR too comfortable clothes.  You don’t want to make it easier to fall asleep or lose focus during the exam!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forget your ID, pencils, calculator, and snacks/drinks.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Arrive at the testing center 30 minutes before they ask you to!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Find the registration desk/area!  Make sure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 the right place.  ASK someone!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04" name="Shape 204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you begin the test . . .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not spend too much time on hard questions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Try not to get upset when you cannot answer a hard question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Remember easy questions are not just at the beginning of the test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■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are not expected to know all of the answers to all of the questions!</a:t>
            </a:r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None/>
            </a:pPr>
            <a:r>
              <a:t/>
            </a:r>
            <a:endParaRPr b="0" baseline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12" name="Shape 212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the test, you should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09600" lvl="0" marL="609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AutoNum type="arabicParenR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sure you know what to do before the test begins</a:t>
            </a:r>
          </a:p>
          <a:p>
            <a:pPr indent="-609600" lvl="0" marL="6096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AutoNum type="arabicParenR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questions</a:t>
            </a:r>
          </a:p>
          <a:p>
            <a:pPr indent="-609600" lvl="0" marL="6096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AutoNum type="arabicParenR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Think about one item at a time</a:t>
            </a:r>
          </a:p>
          <a:p>
            <a:pPr indent="-609600" lvl="0" marL="6096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AutoNum type="arabicParenR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every word carefully</a:t>
            </a:r>
          </a:p>
          <a:p>
            <a:pPr indent="-609600" lvl="0" marL="6096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AutoNum type="arabicParenR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 that there are easier questions paced throughout the test (easy first)</a:t>
            </a:r>
          </a:p>
          <a:p>
            <a:pPr indent="-609600" lvl="0" marL="6096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AutoNum type="arabicParenR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 every question &amp; make intelligent guesses</a:t>
            </a:r>
          </a:p>
          <a:p>
            <a:pPr indent="-609600" lvl="0" marL="6096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AutoNum type="arabicParenR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Your Best on the Test!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7010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20" name="Shape 220"/>
          <p:cNvSpPr txBox="1"/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tIns="46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Reducing Test Taking Fears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1169987" y="194627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6096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AutoNum type="arabicParenR"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Practice relaxation techniques:  </a:t>
            </a: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Recovery breathing (</a:t>
            </a: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 a deep breath and exhale </a:t>
            </a: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slowly).  This pushes carbon dioxide out of your lungs and replaces it with energizing oxygen!  </a:t>
            </a:r>
          </a:p>
          <a:p>
            <a:pPr indent="-65405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AutoNum type="arabicParenR"/>
            </a:pP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Mint candy/gum IF ALLOWED. If not allowed, eat/chew it as you can!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AutoNum type="arabicParenR"/>
            </a:pP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These</a:t>
            </a: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 test strategies</a:t>
            </a: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b="0" baseline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ill help you feel more confident and less nervous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1_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