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8872822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92848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75182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0014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14029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239573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557193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3945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35183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0" name="Shape 10"/>
          <p:cNvCxnSpPr/>
          <p:nvPr/>
        </p:nvCxnSpPr>
        <p:spPr>
          <a:xfrm>
            <a:off x="0" y="3496604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22" name="Shape 22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29" name="Shape 29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  <p:sp>
        <p:nvSpPr>
          <p:cNvPr id="34" name="Shape 34"/>
          <p:cNvSpPr/>
          <p:nvPr/>
        </p:nvSpPr>
        <p:spPr>
          <a:xfrm>
            <a:off x="4274" y="0"/>
            <a:ext cx="9144000" cy="44063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35" name="Shape 35"/>
          <p:cNvCxnSpPr/>
          <p:nvPr/>
        </p:nvCxnSpPr>
        <p:spPr>
          <a:xfrm>
            <a:off x="0" y="4384371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dk2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ctrTitle"/>
          </p:nvPr>
        </p:nvSpPr>
        <p:spPr>
          <a:xfrm>
            <a:off x="685800" y="451175"/>
            <a:ext cx="7772400" cy="306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6000" dirty="0"/>
              <a:t>Quotation Marks</a:t>
            </a:r>
          </a:p>
          <a:p>
            <a:pPr rtl="0">
              <a:spcBef>
                <a:spcPts val="0"/>
              </a:spcBef>
              <a:buNone/>
            </a:pPr>
            <a:r>
              <a:rPr lang="en" sz="6000"/>
              <a:t>Colons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6000" dirty="0"/>
              <a:t>Semicolons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subTitle" idx="1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Quotation Marks:  Direct Quotes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2400"/>
              <a:t>Use quotation marks (“) to signify a direct quote.</a:t>
            </a:r>
          </a:p>
          <a:p>
            <a:pPr marL="914400" lvl="0" indent="-342900" rtl="0">
              <a:spcBef>
                <a:spcPts val="0"/>
              </a:spcBef>
              <a:buClr>
                <a:srgbClr val="4A86E8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rgbClr val="4A86E8"/>
                </a:solidFill>
              </a:rPr>
              <a:t>“I love Auburn,” said the instructor.  </a:t>
            </a:r>
          </a:p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131250" y="205975"/>
            <a:ext cx="88760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200"/>
              <a:t>Quotation Marks:  Short Works of Literature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2.  Use quotation marks (“) to signify a short work of literature or a speech.  Also, use single quotation marks (‘) when the title of a short work is inside a person's quotation.</a:t>
            </a:r>
          </a:p>
          <a:p>
            <a:pPr marL="457200" lvl="0" indent="-342900" rtl="0">
              <a:spcBef>
                <a:spcPts val="0"/>
              </a:spcBef>
              <a:buClr>
                <a:srgbClr val="4A86E8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rgbClr val="4A86E8"/>
                </a:solidFill>
              </a:rPr>
              <a:t>Martin Luther King’s speech, “I Have a Dream,” is a great speech.</a:t>
            </a:r>
          </a:p>
          <a:p>
            <a:pPr marL="457200" lvl="0" indent="-342900">
              <a:spcBef>
                <a:spcPts val="0"/>
              </a:spcBef>
              <a:buClr>
                <a:srgbClr val="4A86E8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rgbClr val="4A86E8"/>
                </a:solidFill>
              </a:rPr>
              <a:t>“I have not read, ‘Harry Potter and the Sorcerer's Stone,’ said the student. 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214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Do not use quotation marks for indirect quotes.  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558625"/>
            <a:ext cx="8229600" cy="336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3.  Do not use quotation marks for indirect quotations because they do not contain someone’s exact words.  Conjunctions like that, if, who, what, and why often introduce indirect quotations.</a:t>
            </a:r>
          </a:p>
          <a:p>
            <a:pPr marL="457200" lvl="0" indent="-342900" rtl="0">
              <a:spcBef>
                <a:spcPts val="0"/>
              </a:spcBef>
              <a:buClr>
                <a:srgbClr val="4A86E8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rgbClr val="4A86E8"/>
                </a:solidFill>
              </a:rPr>
              <a:t>Henry said he did not want to go to the basketball game.</a:t>
            </a:r>
          </a:p>
          <a:p>
            <a:pPr marL="457200" lvl="0" indent="-342900">
              <a:spcBef>
                <a:spcPts val="0"/>
              </a:spcBef>
              <a:buClr>
                <a:srgbClr val="4A86E8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rgbClr val="4A86E8"/>
                </a:solidFill>
              </a:rPr>
              <a:t>Jennifer asked if she could help me. 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Colons	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2400"/>
              <a:t>Use a colon to introduce a list or series.</a:t>
            </a:r>
          </a:p>
          <a:p>
            <a:pPr marL="457200" lvl="0" indent="-342900" rtl="0">
              <a:spcBef>
                <a:spcPts val="0"/>
              </a:spcBef>
              <a:buClr>
                <a:srgbClr val="4A86E8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rgbClr val="4A86E8"/>
                </a:solidFill>
              </a:rPr>
              <a:t>The following foods are my favorite:  pasta, chicken, steak, and fish.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rgbClr val="4A86E8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2400"/>
              <a:t>Use a colon to separate hours and minutes.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chemeClr val="dk2"/>
                </a:solidFill>
              </a:rPr>
              <a:t>The time is 12:13PM.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 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Semicolons (part 1)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2400"/>
              <a:t>Semicolons separate independent clauses that are NOT joined by a conjunction.  Usually, semicolons are used in place of periods when the two independent clauses are closely related.</a:t>
            </a:r>
          </a:p>
          <a:p>
            <a:pPr marL="457200" lvl="0" indent="-342900" rtl="0">
              <a:spcBef>
                <a:spcPts val="0"/>
              </a:spcBef>
              <a:buClr>
                <a:srgbClr val="4A86E8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rgbClr val="4A86E8"/>
                </a:solidFill>
              </a:rPr>
              <a:t>The salesman sold three cars; he was very happy!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2.  Semicolons separate independent clauses that are joined by sentence interrupters (for instance, nevertheless, besides, moreover, instead, besides, etc.).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chemeClr val="dk2"/>
                </a:solidFill>
              </a:rPr>
              <a:t>The streets were very busy; nevertheless, the police were able to rush to the crime scene.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Semicolons (part 2)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213275" y="1200150"/>
            <a:ext cx="86709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3.  Semicolons are sometimes used to split independent clauses when there are several commas inside the clauses.</a:t>
            </a:r>
          </a:p>
          <a:p>
            <a:pPr marL="457200" lvl="0" indent="-330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600">
                <a:solidFill>
                  <a:schemeClr val="dk2"/>
                </a:solidFill>
              </a:rPr>
              <a:t>Mr. Trump, a writer, announced his new horror, mystery, and science fiction series; yet the books, oddly enough, had not been written.  </a:t>
            </a:r>
          </a:p>
          <a:p>
            <a:pPr rt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4.  Semicolons are used if a colon precedes items in a series when the items include other punctuation such as commas separating phrases.</a:t>
            </a:r>
          </a:p>
          <a:p>
            <a:pPr marL="457200" lvl="0" indent="-342900" rtl="0">
              <a:spcBef>
                <a:spcPts val="0"/>
              </a:spcBef>
              <a:buClr>
                <a:srgbClr val="4A86E8"/>
              </a:buClr>
              <a:buSzPct val="112500"/>
              <a:buFont typeface="Arial"/>
              <a:buChar char="●"/>
            </a:pPr>
            <a:r>
              <a:rPr lang="en" sz="1600">
                <a:solidFill>
                  <a:srgbClr val="4A86E8"/>
                </a:solidFill>
              </a:rPr>
              <a:t>These athletes were all participating in the national competition:  Judy Smith, a world class diver; Joe Evans, a champion weight lifter; and Sherry Sams, an Olympic gymnast. </a:t>
            </a:r>
            <a:r>
              <a:rPr lang="en" sz="1800">
                <a:solidFill>
                  <a:srgbClr val="4A86E8"/>
                </a:solidFill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biz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421</Words>
  <Application>Microsoft Office PowerPoint</Application>
  <PresentationFormat>On-screen Show (16:9)</PresentationFormat>
  <Paragraphs>31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biz</vt:lpstr>
      <vt:lpstr>Quotation Marks Colons Semicolons</vt:lpstr>
      <vt:lpstr>Quotation Marks:  Direct Quotes</vt:lpstr>
      <vt:lpstr>Quotation Marks:  Short Works of Literature</vt:lpstr>
      <vt:lpstr>Do not use quotation marks for indirect quotes.  </vt:lpstr>
      <vt:lpstr>Colons </vt:lpstr>
      <vt:lpstr>Semicolons (part 1)</vt:lpstr>
      <vt:lpstr>Semicolons (part 2)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Quotation Marks Colons Semicolons</dc:title>
  <dc:creator>GED</dc:creator>
  <cp:lastModifiedBy>GED</cp:lastModifiedBy>
  <cp:revision>1</cp:revision>
  <dcterms:modified xsi:type="dcterms:W3CDTF">2015-06-16T21:39:06Z</dcterms:modified>
</cp:coreProperties>
</file>