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1" d="100"/>
          <a:sy n="121"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955361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48502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31568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69625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7487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15817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49705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04454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02095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73311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67257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220125" y="1490425"/>
            <a:ext cx="8572500" cy="1648800"/>
          </a:xfrm>
          <a:prstGeom prst="rect">
            <a:avLst/>
          </a:prstGeom>
        </p:spPr>
        <p:txBody>
          <a:bodyPr lIns="91425" tIns="91425" rIns="91425" bIns="91425" anchor="b" anchorCtr="0">
            <a:noAutofit/>
          </a:bodyPr>
          <a:lstStyle/>
          <a:p>
            <a:pPr>
              <a:spcBef>
                <a:spcPts val="0"/>
              </a:spcBef>
              <a:buNone/>
            </a:pPr>
            <a:r>
              <a:rPr lang="en"/>
              <a:t>Commas</a:t>
            </a:r>
          </a:p>
        </p:txBody>
      </p:sp>
      <p:sp>
        <p:nvSpPr>
          <p:cNvPr id="31" name="Shape 31"/>
          <p:cNvSpPr txBox="1">
            <a:spLocks noGrp="1"/>
          </p:cNvSpPr>
          <p:nvPr>
            <p:ph type="subTitle" idx="1"/>
          </p:nvPr>
        </p:nvSpPr>
        <p:spPr>
          <a:xfrm>
            <a:off x="344550" y="3627025"/>
            <a:ext cx="8113800" cy="774300"/>
          </a:xfrm>
          <a:prstGeom prst="rect">
            <a:avLst/>
          </a:prstGeom>
        </p:spPr>
        <p:txBody>
          <a:bodyPr lIns="91425" tIns="91425" rIns="91425" bIns="91425" anchor="t" anchorCtr="0">
            <a:noAutofit/>
          </a:bodyPr>
          <a:lstStyle/>
          <a:p>
            <a:pPr>
              <a:spcBef>
                <a:spcPts val="0"/>
              </a:spcBef>
              <a:buNone/>
            </a:pPr>
            <a:endParaRPr b="1"/>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05075" y="205975"/>
            <a:ext cx="8703899" cy="1483799"/>
          </a:xfrm>
          <a:prstGeom prst="rect">
            <a:avLst/>
          </a:prstGeom>
        </p:spPr>
        <p:txBody>
          <a:bodyPr lIns="91425" tIns="91425" rIns="91425" bIns="91425" anchor="t" anchorCtr="0">
            <a:noAutofit/>
          </a:bodyPr>
          <a:lstStyle/>
          <a:p>
            <a:pPr rtl="0">
              <a:spcBef>
                <a:spcPts val="0"/>
              </a:spcBef>
              <a:buNone/>
            </a:pPr>
            <a:r>
              <a:rPr lang="en" sz="2400" b="0"/>
              <a:t>10.  Commas are used after the street address or PO Box, city, and state in addresses.  If the zip code is included, do not place a comma between the state and the zip.  </a:t>
            </a:r>
          </a:p>
          <a:p>
            <a:pPr lvl="0" rtl="0">
              <a:spcBef>
                <a:spcPts val="0"/>
              </a:spcBef>
              <a:buNone/>
            </a:pPr>
            <a:r>
              <a:rPr lang="en" sz="3000" b="0"/>
              <a:t>   </a:t>
            </a:r>
          </a:p>
        </p:txBody>
      </p:sp>
      <p:sp>
        <p:nvSpPr>
          <p:cNvPr id="85" name="Shape 85"/>
          <p:cNvSpPr txBox="1">
            <a:spLocks noGrp="1"/>
          </p:cNvSpPr>
          <p:nvPr>
            <p:ph type="body" idx="1"/>
          </p:nvPr>
        </p:nvSpPr>
        <p:spPr>
          <a:xfrm>
            <a:off x="457200" y="1599650"/>
            <a:ext cx="8229600" cy="3305999"/>
          </a:xfrm>
          <a:prstGeom prst="rect">
            <a:avLst/>
          </a:prstGeom>
        </p:spPr>
        <p:txBody>
          <a:bodyPr lIns="91425" tIns="91425" rIns="91425" bIns="91425" anchor="t" anchorCtr="0">
            <a:noAutofit/>
          </a:bodyPr>
          <a:lstStyle/>
          <a:p>
            <a:pPr marL="457200" lvl="0" indent="-342900" rtl="0">
              <a:spcBef>
                <a:spcPts val="0"/>
              </a:spcBef>
              <a:buClr>
                <a:srgbClr val="4A86E8"/>
              </a:buClr>
              <a:buSzPct val="100000"/>
              <a:buFont typeface="Arial"/>
              <a:buChar char="●"/>
            </a:pPr>
            <a:r>
              <a:rPr lang="en" sz="1800" i="1">
                <a:solidFill>
                  <a:srgbClr val="4A86E8"/>
                </a:solidFill>
              </a:rPr>
              <a:t>Greg Smith has lived at 208 Edgewood, Auburn, CA, for three years.</a:t>
            </a:r>
          </a:p>
          <a:p>
            <a:pPr marL="457200" lvl="0" indent="-342900" rtl="0">
              <a:spcBef>
                <a:spcPts val="0"/>
              </a:spcBef>
              <a:buClr>
                <a:srgbClr val="4A86E8"/>
              </a:buClr>
              <a:buSzPct val="100000"/>
              <a:buFont typeface="Arial"/>
              <a:buChar char="●"/>
            </a:pPr>
            <a:r>
              <a:rPr lang="en" sz="1800" i="1">
                <a:solidFill>
                  <a:srgbClr val="4A86E8"/>
                </a:solidFill>
              </a:rPr>
              <a:t>Amy Walker’s new mailing address is PO Box 851, Atlanta, GA 32887.</a:t>
            </a:r>
          </a:p>
          <a:p>
            <a:pPr lvl="0" rtl="0">
              <a:spcBef>
                <a:spcPts val="0"/>
              </a:spcBef>
              <a:buNone/>
            </a:pPr>
            <a:endParaRPr sz="1800" i="1">
              <a:solidFill>
                <a:srgbClr val="4A86E8"/>
              </a:solidFill>
            </a:endParaRPr>
          </a:p>
          <a:p>
            <a:pPr lvl="0" rtl="0">
              <a:spcBef>
                <a:spcPts val="0"/>
              </a:spcBef>
              <a:buNone/>
            </a:pPr>
            <a:r>
              <a:rPr lang="en" sz="1800" i="1">
                <a:solidFill>
                  <a:srgbClr val="4A86E8"/>
                </a:solidFill>
              </a:rPr>
              <a:t>  </a:t>
            </a:r>
            <a:r>
              <a:rPr lang="en" sz="1800">
                <a:solidFill>
                  <a:srgbClr val="4A86E8"/>
                </a:solidFill>
              </a:rPr>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205075" y="205975"/>
            <a:ext cx="8703899" cy="1656300"/>
          </a:xfrm>
          <a:prstGeom prst="rect">
            <a:avLst/>
          </a:prstGeom>
        </p:spPr>
        <p:txBody>
          <a:bodyPr lIns="91425" tIns="91425" rIns="91425" bIns="91425" anchor="t" anchorCtr="0">
            <a:noAutofit/>
          </a:bodyPr>
          <a:lstStyle/>
          <a:p>
            <a:pPr marL="457200" lvl="0" indent="-381000">
              <a:spcBef>
                <a:spcPts val="0"/>
              </a:spcBef>
              <a:buClr>
                <a:schemeClr val="dk1"/>
              </a:buClr>
              <a:buSzPct val="100000"/>
              <a:buFont typeface="Arial"/>
              <a:buAutoNum type="arabicPeriod"/>
            </a:pPr>
            <a:r>
              <a:rPr lang="en" sz="2400" b="0"/>
              <a:t>Use a comma to separate two sentences only when they are joined by a conjunction (words such as and, but, or nor, yet)</a:t>
            </a:r>
          </a:p>
        </p:txBody>
      </p:sp>
      <p:sp>
        <p:nvSpPr>
          <p:cNvPr id="37" name="Shape 37"/>
          <p:cNvSpPr txBox="1">
            <a:spLocks noGrp="1"/>
          </p:cNvSpPr>
          <p:nvPr>
            <p:ph type="body" idx="1"/>
          </p:nvPr>
        </p:nvSpPr>
        <p:spPr>
          <a:xfrm>
            <a:off x="457200" y="2141075"/>
            <a:ext cx="8229600" cy="1304399"/>
          </a:xfrm>
          <a:prstGeom prst="rect">
            <a:avLst/>
          </a:prstGeom>
        </p:spPr>
        <p:txBody>
          <a:bodyPr lIns="91425" tIns="91425" rIns="91425" bIns="91425" anchor="t" anchorCtr="0">
            <a:noAutofit/>
          </a:bodyPr>
          <a:lstStyle/>
          <a:p>
            <a:pPr marL="457200" lvl="0" indent="-342900" rtl="0">
              <a:spcBef>
                <a:spcPts val="0"/>
              </a:spcBef>
              <a:buClr>
                <a:srgbClr val="4A86E8"/>
              </a:buClr>
              <a:buSzPct val="100000"/>
              <a:buFont typeface="Arial"/>
              <a:buChar char="●"/>
            </a:pPr>
            <a:r>
              <a:rPr lang="en" sz="1800" i="1" u="sng">
                <a:solidFill>
                  <a:srgbClr val="4A86E8"/>
                </a:solidFill>
              </a:rPr>
              <a:t>Jessie ran to the gas station</a:t>
            </a:r>
            <a:r>
              <a:rPr lang="en" sz="1800" b="1">
                <a:solidFill>
                  <a:srgbClr val="4A86E8"/>
                </a:solidFill>
              </a:rPr>
              <a:t>, but</a:t>
            </a:r>
            <a:r>
              <a:rPr lang="en" sz="1800" i="1">
                <a:solidFill>
                  <a:srgbClr val="4A86E8"/>
                </a:solidFill>
              </a:rPr>
              <a:t> </a:t>
            </a:r>
            <a:r>
              <a:rPr lang="en" sz="1800" i="1" u="sng">
                <a:solidFill>
                  <a:srgbClr val="4A86E8"/>
                </a:solidFill>
              </a:rPr>
              <a:t>he forgot his money</a:t>
            </a:r>
            <a:r>
              <a:rPr lang="en" sz="1800" i="1">
                <a:solidFill>
                  <a:srgbClr val="4A86E8"/>
                </a:solidFill>
              </a:rPr>
              <a:t>.</a:t>
            </a:r>
          </a:p>
          <a:p>
            <a:pPr marL="457200" lvl="0" indent="-342900">
              <a:spcBef>
                <a:spcPts val="0"/>
              </a:spcBef>
              <a:buClr>
                <a:srgbClr val="4A86E8"/>
              </a:buClr>
              <a:buSzPct val="100000"/>
              <a:buFont typeface="Arial"/>
              <a:buChar char="●"/>
            </a:pPr>
            <a:r>
              <a:rPr lang="en" sz="1800" i="1" u="sng">
                <a:solidFill>
                  <a:srgbClr val="4A86E8"/>
                </a:solidFill>
              </a:rPr>
              <a:t>Randy works at a copier center</a:t>
            </a:r>
            <a:r>
              <a:rPr lang="en" sz="1800" b="1">
                <a:solidFill>
                  <a:srgbClr val="4A86E8"/>
                </a:solidFill>
              </a:rPr>
              <a:t>, and</a:t>
            </a:r>
            <a:r>
              <a:rPr lang="en" sz="1800">
                <a:solidFill>
                  <a:srgbClr val="4A86E8"/>
                </a:solidFill>
              </a:rPr>
              <a:t> </a:t>
            </a:r>
            <a:r>
              <a:rPr lang="en" sz="1800" i="1" u="sng">
                <a:solidFill>
                  <a:srgbClr val="4A86E8"/>
                </a:solidFill>
              </a:rPr>
              <a:t>she has to stand up most of the time</a:t>
            </a:r>
            <a:r>
              <a:rPr lang="en" sz="1800" i="1">
                <a:solidFill>
                  <a:srgbClr val="4A86E8"/>
                </a:solidFill>
              </a:rPr>
              <a:t>. </a:t>
            </a:r>
            <a:r>
              <a:rPr lang="en" sz="1800">
                <a:solidFill>
                  <a:srgbClr val="4A86E8"/>
                </a:solidFill>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205075" y="205975"/>
            <a:ext cx="8703899" cy="2091000"/>
          </a:xfrm>
          <a:prstGeom prst="rect">
            <a:avLst/>
          </a:prstGeom>
        </p:spPr>
        <p:txBody>
          <a:bodyPr lIns="91425" tIns="91425" rIns="91425" bIns="91425" anchor="t" anchorCtr="0">
            <a:noAutofit/>
          </a:bodyPr>
          <a:lstStyle/>
          <a:p>
            <a:pPr lvl="0" rtl="0">
              <a:spcBef>
                <a:spcPts val="0"/>
              </a:spcBef>
              <a:buNone/>
            </a:pPr>
            <a:r>
              <a:rPr lang="en" sz="2400" b="0"/>
              <a:t>2.  Commas are used to set nonrestrictive elements (clauses, appositives, and phrases that are NOT ESSENTIAL to the meaning of the words they modify).  Restrictive elements are essential to the meaning of the words they modify and are not set off by commas. </a:t>
            </a:r>
            <a:r>
              <a:rPr lang="en" sz="2800" b="0"/>
              <a:t>  </a:t>
            </a:r>
            <a:r>
              <a:rPr lang="en" sz="3000" b="0"/>
              <a:t>   </a:t>
            </a:r>
          </a:p>
        </p:txBody>
      </p:sp>
      <p:sp>
        <p:nvSpPr>
          <p:cNvPr id="43" name="Shape 43"/>
          <p:cNvSpPr txBox="1">
            <a:spLocks noGrp="1"/>
          </p:cNvSpPr>
          <p:nvPr>
            <p:ph type="body" idx="1"/>
          </p:nvPr>
        </p:nvSpPr>
        <p:spPr>
          <a:xfrm>
            <a:off x="457200" y="2296975"/>
            <a:ext cx="8229600" cy="2608799"/>
          </a:xfrm>
          <a:prstGeom prst="rect">
            <a:avLst/>
          </a:prstGeom>
        </p:spPr>
        <p:txBody>
          <a:bodyPr lIns="91425" tIns="91425" rIns="91425" bIns="91425" anchor="t" anchorCtr="0">
            <a:noAutofit/>
          </a:bodyPr>
          <a:lstStyle/>
          <a:p>
            <a:pPr marL="457200" lvl="0" indent="-342900" rtl="0">
              <a:spcBef>
                <a:spcPts val="0"/>
              </a:spcBef>
              <a:buClr>
                <a:srgbClr val="4A86E8"/>
              </a:buClr>
              <a:buSzPct val="100000"/>
              <a:buFont typeface="Arial"/>
              <a:buChar char="●"/>
            </a:pPr>
            <a:r>
              <a:rPr lang="en" sz="1800" b="1" i="1">
                <a:solidFill>
                  <a:srgbClr val="4A86E8"/>
                </a:solidFill>
              </a:rPr>
              <a:t>Nonrestrictive:</a:t>
            </a:r>
            <a:r>
              <a:rPr lang="en" sz="1800" i="1">
                <a:solidFill>
                  <a:srgbClr val="4A86E8"/>
                </a:solidFill>
              </a:rPr>
              <a:t>  Darcie, who is usually shy, was the life of the party last night.  </a:t>
            </a:r>
            <a:r>
              <a:rPr lang="en" sz="1800"/>
              <a:t>(Our main idea is Darcie was the life of the party, not that she was usually shy).</a:t>
            </a:r>
          </a:p>
          <a:p>
            <a:pPr marL="457200" lvl="0" indent="-342900" rtl="0">
              <a:spcBef>
                <a:spcPts val="0"/>
              </a:spcBef>
              <a:buClr>
                <a:srgbClr val="4A86E8"/>
              </a:buClr>
              <a:buSzPct val="100000"/>
              <a:buFont typeface="Arial"/>
              <a:buChar char="●"/>
            </a:pPr>
            <a:r>
              <a:rPr lang="en" sz="1800" b="1" i="1">
                <a:solidFill>
                  <a:srgbClr val="4A86E8"/>
                </a:solidFill>
              </a:rPr>
              <a:t>Restrictive: </a:t>
            </a:r>
            <a:r>
              <a:rPr lang="en" sz="1800" i="1">
                <a:solidFill>
                  <a:srgbClr val="4A86E8"/>
                </a:solidFill>
              </a:rPr>
              <a:t> The football player who is usually shy was the life of the party last night.  </a:t>
            </a:r>
            <a:r>
              <a:rPr lang="en" sz="1800"/>
              <a:t>(Our main idea is the football player </a:t>
            </a:r>
            <a:r>
              <a:rPr lang="en" sz="1800" u="sng"/>
              <a:t>who is usually shy</a:t>
            </a:r>
            <a:r>
              <a:rPr lang="en" sz="1800"/>
              <a:t> being the life of the party...otherwise, we wouldn’t know which football player was the life of the party). </a:t>
            </a:r>
            <a:r>
              <a:rPr lang="en" sz="1800" i="1">
                <a:solidFill>
                  <a:srgbClr val="4A86E8"/>
                </a:solidFill>
              </a:rPr>
              <a:t>  </a:t>
            </a:r>
            <a:r>
              <a:rPr lang="en" sz="1800">
                <a:solidFill>
                  <a:srgbClr val="4A86E8"/>
                </a:solidFill>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205075" y="205975"/>
            <a:ext cx="8703899" cy="1336199"/>
          </a:xfrm>
          <a:prstGeom prst="rect">
            <a:avLst/>
          </a:prstGeom>
        </p:spPr>
        <p:txBody>
          <a:bodyPr lIns="91425" tIns="91425" rIns="91425" bIns="91425" anchor="t" anchorCtr="0">
            <a:noAutofit/>
          </a:bodyPr>
          <a:lstStyle/>
          <a:p>
            <a:pPr lvl="0" rtl="0">
              <a:spcBef>
                <a:spcPts val="0"/>
              </a:spcBef>
              <a:buNone/>
            </a:pPr>
            <a:r>
              <a:rPr lang="en" sz="2400" b="0"/>
              <a:t>3.  Commas usually follow an introductory word, phrase, clause, or expression.   </a:t>
            </a:r>
            <a:r>
              <a:rPr lang="en" sz="2800" b="0"/>
              <a:t>  </a:t>
            </a:r>
            <a:r>
              <a:rPr lang="en" sz="3000" b="0"/>
              <a:t>   </a:t>
            </a:r>
          </a:p>
        </p:txBody>
      </p:sp>
      <p:sp>
        <p:nvSpPr>
          <p:cNvPr id="49" name="Shape 49"/>
          <p:cNvSpPr txBox="1">
            <a:spLocks noGrp="1"/>
          </p:cNvSpPr>
          <p:nvPr>
            <p:ph type="body" idx="1"/>
          </p:nvPr>
        </p:nvSpPr>
        <p:spPr>
          <a:xfrm>
            <a:off x="457200" y="1714500"/>
            <a:ext cx="8229600" cy="3191399"/>
          </a:xfrm>
          <a:prstGeom prst="rect">
            <a:avLst/>
          </a:prstGeom>
        </p:spPr>
        <p:txBody>
          <a:bodyPr lIns="91425" tIns="91425" rIns="91425" bIns="91425" anchor="t" anchorCtr="0">
            <a:noAutofit/>
          </a:bodyPr>
          <a:lstStyle/>
          <a:p>
            <a:pPr marL="457200" lvl="0" indent="-342900" rtl="0">
              <a:spcBef>
                <a:spcPts val="0"/>
              </a:spcBef>
              <a:buClr>
                <a:srgbClr val="4A86E8"/>
              </a:buClr>
              <a:buSzPct val="100000"/>
              <a:buFont typeface="Arial"/>
              <a:buChar char="●"/>
            </a:pPr>
            <a:r>
              <a:rPr lang="en" sz="1800" i="1" u="sng">
                <a:solidFill>
                  <a:srgbClr val="4A86E8"/>
                </a:solidFill>
              </a:rPr>
              <a:t>By playing his music so loudly,</a:t>
            </a:r>
            <a:r>
              <a:rPr lang="en" sz="1800" i="1">
                <a:solidFill>
                  <a:srgbClr val="4A86E8"/>
                </a:solidFill>
              </a:rPr>
              <a:t> Andy infuriated his neighbors.</a:t>
            </a:r>
          </a:p>
          <a:p>
            <a:pPr marL="457200" lvl="0" indent="-342900" rtl="0">
              <a:spcBef>
                <a:spcPts val="0"/>
              </a:spcBef>
              <a:buClr>
                <a:srgbClr val="4A86E8"/>
              </a:buClr>
              <a:buSzPct val="100000"/>
              <a:buFont typeface="Arial"/>
              <a:buChar char="●"/>
            </a:pPr>
            <a:r>
              <a:rPr lang="en" sz="1800" i="1" u="sng">
                <a:solidFill>
                  <a:srgbClr val="4A86E8"/>
                </a:solidFill>
              </a:rPr>
              <a:t>When I drive home from school,</a:t>
            </a:r>
            <a:r>
              <a:rPr lang="en" sz="1800" i="1">
                <a:solidFill>
                  <a:srgbClr val="4A86E8"/>
                </a:solidFill>
              </a:rPr>
              <a:t> I go right by the ice cream store.</a:t>
            </a:r>
          </a:p>
          <a:p>
            <a:pPr marL="457200" lvl="0" indent="-342900" rtl="0">
              <a:spcBef>
                <a:spcPts val="0"/>
              </a:spcBef>
              <a:buClr>
                <a:srgbClr val="4A86E8"/>
              </a:buClr>
              <a:buSzPct val="100000"/>
              <a:buFont typeface="Arial"/>
              <a:buChar char="●"/>
            </a:pPr>
            <a:r>
              <a:rPr lang="en" sz="1800" i="1" u="sng">
                <a:solidFill>
                  <a:srgbClr val="4A86E8"/>
                </a:solidFill>
              </a:rPr>
              <a:t>Besides,</a:t>
            </a:r>
            <a:r>
              <a:rPr lang="en" sz="1800" i="1">
                <a:solidFill>
                  <a:srgbClr val="4A86E8"/>
                </a:solidFill>
              </a:rPr>
              <a:t> the child was only two years old.    </a:t>
            </a:r>
            <a:r>
              <a:rPr lang="en" sz="1800">
                <a:solidFill>
                  <a:srgbClr val="4A86E8"/>
                </a:solidFill>
              </a:rPr>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205075" y="205975"/>
            <a:ext cx="8703899" cy="1319999"/>
          </a:xfrm>
          <a:prstGeom prst="rect">
            <a:avLst/>
          </a:prstGeom>
        </p:spPr>
        <p:txBody>
          <a:bodyPr lIns="91425" tIns="91425" rIns="91425" bIns="91425" anchor="t" anchorCtr="0">
            <a:noAutofit/>
          </a:bodyPr>
          <a:lstStyle/>
          <a:p>
            <a:pPr lvl="0" rtl="0">
              <a:spcBef>
                <a:spcPts val="0"/>
              </a:spcBef>
              <a:buNone/>
            </a:pPr>
            <a:r>
              <a:rPr lang="en" sz="2400" b="0"/>
              <a:t>4.  Commas are used to separate items in a series of three or more words, clauses, or phrases.    </a:t>
            </a:r>
            <a:r>
              <a:rPr lang="en" sz="2800" b="0"/>
              <a:t>  </a:t>
            </a:r>
            <a:r>
              <a:rPr lang="en" sz="3000" b="0"/>
              <a:t>   </a:t>
            </a:r>
          </a:p>
        </p:txBody>
      </p:sp>
      <p:sp>
        <p:nvSpPr>
          <p:cNvPr id="55" name="Shape 55"/>
          <p:cNvSpPr txBox="1">
            <a:spLocks noGrp="1"/>
          </p:cNvSpPr>
          <p:nvPr>
            <p:ph type="body" idx="1"/>
          </p:nvPr>
        </p:nvSpPr>
        <p:spPr>
          <a:xfrm>
            <a:off x="457200" y="1525975"/>
            <a:ext cx="8229600" cy="3379800"/>
          </a:xfrm>
          <a:prstGeom prst="rect">
            <a:avLst/>
          </a:prstGeom>
        </p:spPr>
        <p:txBody>
          <a:bodyPr lIns="91425" tIns="91425" rIns="91425" bIns="91425" anchor="t" anchorCtr="0">
            <a:noAutofit/>
          </a:bodyPr>
          <a:lstStyle/>
          <a:p>
            <a:pPr marL="457200" lvl="0" indent="-342900" rtl="0">
              <a:spcBef>
                <a:spcPts val="0"/>
              </a:spcBef>
              <a:buClr>
                <a:srgbClr val="4A86E8"/>
              </a:buClr>
              <a:buSzPct val="100000"/>
              <a:buFont typeface="Arial"/>
              <a:buChar char="●"/>
            </a:pPr>
            <a:r>
              <a:rPr lang="en" sz="1800" i="1" u="sng">
                <a:solidFill>
                  <a:srgbClr val="4A86E8"/>
                </a:solidFill>
              </a:rPr>
              <a:t>Amy, Michelle, and Stephanie</a:t>
            </a:r>
            <a:r>
              <a:rPr lang="en" sz="1800" i="1">
                <a:solidFill>
                  <a:srgbClr val="4A86E8"/>
                </a:solidFill>
              </a:rPr>
              <a:t> bought tickets to the football game.  .  </a:t>
            </a:r>
          </a:p>
          <a:p>
            <a:pPr marL="457200" lvl="0" indent="-342900" rtl="0">
              <a:spcBef>
                <a:spcPts val="0"/>
              </a:spcBef>
              <a:buClr>
                <a:srgbClr val="4A86E8"/>
              </a:buClr>
              <a:buSzPct val="100000"/>
              <a:buFont typeface="Arial"/>
              <a:buChar char="●"/>
            </a:pPr>
            <a:r>
              <a:rPr lang="en" sz="1800" i="1">
                <a:solidFill>
                  <a:srgbClr val="4A86E8"/>
                </a:solidFill>
              </a:rPr>
              <a:t>Thomas </a:t>
            </a:r>
            <a:r>
              <a:rPr lang="en" sz="1800" i="1" u="sng">
                <a:solidFill>
                  <a:srgbClr val="4A86E8"/>
                </a:solidFill>
              </a:rPr>
              <a:t>played football, worked after school, and excelled in academics</a:t>
            </a:r>
            <a:r>
              <a:rPr lang="en" sz="1800" i="1">
                <a:solidFill>
                  <a:srgbClr val="4A86E8"/>
                </a:solidFill>
              </a:rPr>
              <a:t> as a teenager.      </a:t>
            </a:r>
            <a:r>
              <a:rPr lang="en" sz="1800">
                <a:solidFill>
                  <a:srgbClr val="4A86E8"/>
                </a:solidFill>
              </a:rPr>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205075" y="205975"/>
            <a:ext cx="8703899" cy="1393799"/>
          </a:xfrm>
          <a:prstGeom prst="rect">
            <a:avLst/>
          </a:prstGeom>
        </p:spPr>
        <p:txBody>
          <a:bodyPr lIns="91425" tIns="91425" rIns="91425" bIns="91425" anchor="t" anchorCtr="0">
            <a:noAutofit/>
          </a:bodyPr>
          <a:lstStyle/>
          <a:p>
            <a:pPr lvl="0" rtl="0">
              <a:spcBef>
                <a:spcPts val="0"/>
              </a:spcBef>
              <a:buNone/>
            </a:pPr>
            <a:r>
              <a:rPr lang="en" sz="2400" b="0"/>
              <a:t>5.  Commas are used to set off added comments or information.  Transitional expressions such as conjunctive adverbs are also set off with commas.   </a:t>
            </a:r>
            <a:r>
              <a:rPr lang="en" sz="2800" b="0"/>
              <a:t>  </a:t>
            </a:r>
            <a:r>
              <a:rPr lang="en" sz="3000" b="0"/>
              <a:t>   </a:t>
            </a:r>
          </a:p>
        </p:txBody>
      </p:sp>
      <p:sp>
        <p:nvSpPr>
          <p:cNvPr id="61" name="Shape 61"/>
          <p:cNvSpPr txBox="1">
            <a:spLocks noGrp="1"/>
          </p:cNvSpPr>
          <p:nvPr>
            <p:ph type="body" idx="1"/>
          </p:nvPr>
        </p:nvSpPr>
        <p:spPr>
          <a:xfrm>
            <a:off x="457200" y="1714500"/>
            <a:ext cx="8229600" cy="3191399"/>
          </a:xfrm>
          <a:prstGeom prst="rect">
            <a:avLst/>
          </a:prstGeom>
        </p:spPr>
        <p:txBody>
          <a:bodyPr lIns="91425" tIns="91425" rIns="91425" bIns="91425" anchor="t" anchorCtr="0">
            <a:noAutofit/>
          </a:bodyPr>
          <a:lstStyle/>
          <a:p>
            <a:pPr marL="457200" lvl="0" indent="-342900" rtl="0">
              <a:spcBef>
                <a:spcPts val="0"/>
              </a:spcBef>
              <a:buClr>
                <a:srgbClr val="4A86E8"/>
              </a:buClr>
              <a:buSzPct val="100000"/>
              <a:buFont typeface="Arial"/>
              <a:buChar char="●"/>
            </a:pPr>
            <a:r>
              <a:rPr lang="en" sz="1800" i="1">
                <a:solidFill>
                  <a:srgbClr val="4A86E8"/>
                </a:solidFill>
              </a:rPr>
              <a:t>My records, </a:t>
            </a:r>
            <a:r>
              <a:rPr lang="en" sz="1800" i="1" u="sng">
                <a:solidFill>
                  <a:srgbClr val="4A86E8"/>
                </a:solidFill>
              </a:rPr>
              <a:t>however</a:t>
            </a:r>
            <a:r>
              <a:rPr lang="en" sz="1800" i="1">
                <a:solidFill>
                  <a:srgbClr val="4A86E8"/>
                </a:solidFill>
              </a:rPr>
              <a:t>, indicate that he paid his taxes every year.</a:t>
            </a:r>
          </a:p>
          <a:p>
            <a:pPr marL="457200" lvl="0" indent="-342900" rtl="0">
              <a:spcBef>
                <a:spcPts val="0"/>
              </a:spcBef>
              <a:buClr>
                <a:srgbClr val="4A86E8"/>
              </a:buClr>
              <a:buSzPct val="100000"/>
              <a:buFont typeface="Arial"/>
              <a:buChar char="●"/>
            </a:pPr>
            <a:r>
              <a:rPr lang="en" sz="1800" i="1">
                <a:solidFill>
                  <a:srgbClr val="4A86E8"/>
                </a:solidFill>
              </a:rPr>
              <a:t>Lyla, </a:t>
            </a:r>
            <a:r>
              <a:rPr lang="en" sz="1800" i="1" u="sng">
                <a:solidFill>
                  <a:srgbClr val="4A86E8"/>
                </a:solidFill>
              </a:rPr>
              <a:t>as we know</a:t>
            </a:r>
            <a:r>
              <a:rPr lang="en" sz="1800" i="1">
                <a:solidFill>
                  <a:srgbClr val="4A86E8"/>
                </a:solidFill>
              </a:rPr>
              <a:t>, was out of the house when the fire started.     </a:t>
            </a:r>
            <a:r>
              <a:rPr lang="en" sz="1800">
                <a:solidFill>
                  <a:srgbClr val="4A86E8"/>
                </a:solidFill>
              </a:rPr>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05075" y="205975"/>
            <a:ext cx="8703899" cy="1164000"/>
          </a:xfrm>
          <a:prstGeom prst="rect">
            <a:avLst/>
          </a:prstGeom>
        </p:spPr>
        <p:txBody>
          <a:bodyPr lIns="91425" tIns="91425" rIns="91425" bIns="91425" anchor="t" anchorCtr="0">
            <a:noAutofit/>
          </a:bodyPr>
          <a:lstStyle/>
          <a:p>
            <a:pPr lvl="0" rtl="0">
              <a:spcBef>
                <a:spcPts val="0"/>
              </a:spcBef>
              <a:buNone/>
            </a:pPr>
            <a:r>
              <a:rPr lang="en" sz="2400" b="0"/>
              <a:t>6.  Commas are used to set off direct address, tag questions, interjections, and opposing elements.    </a:t>
            </a:r>
            <a:r>
              <a:rPr lang="en" sz="2800" b="0"/>
              <a:t>  </a:t>
            </a:r>
            <a:r>
              <a:rPr lang="en" sz="3000" b="0"/>
              <a:t>   </a:t>
            </a:r>
          </a:p>
        </p:txBody>
      </p:sp>
      <p:sp>
        <p:nvSpPr>
          <p:cNvPr id="67" name="Shape 67"/>
          <p:cNvSpPr txBox="1">
            <a:spLocks noGrp="1"/>
          </p:cNvSpPr>
          <p:nvPr>
            <p:ph type="body" idx="1"/>
          </p:nvPr>
        </p:nvSpPr>
        <p:spPr>
          <a:xfrm>
            <a:off x="457200" y="1369975"/>
            <a:ext cx="8229600" cy="3535799"/>
          </a:xfrm>
          <a:prstGeom prst="rect">
            <a:avLst/>
          </a:prstGeom>
        </p:spPr>
        <p:txBody>
          <a:bodyPr lIns="91425" tIns="91425" rIns="91425" bIns="91425" anchor="t" anchorCtr="0">
            <a:noAutofit/>
          </a:bodyPr>
          <a:lstStyle/>
          <a:p>
            <a:pPr marL="457200" lvl="0" indent="-342900" rtl="0">
              <a:spcBef>
                <a:spcPts val="0"/>
              </a:spcBef>
              <a:buClr>
                <a:srgbClr val="4A86E8"/>
              </a:buClr>
              <a:buSzPct val="100000"/>
              <a:buFont typeface="Arial"/>
              <a:buChar char="●"/>
            </a:pPr>
            <a:r>
              <a:rPr lang="en" sz="1800" i="1">
                <a:solidFill>
                  <a:srgbClr val="4A86E8"/>
                </a:solidFill>
              </a:rPr>
              <a:t>Direct Address:  Kristen, what are you doing today? </a:t>
            </a:r>
          </a:p>
          <a:p>
            <a:pPr marL="457200" lvl="0" indent="-342900" rtl="0">
              <a:spcBef>
                <a:spcPts val="0"/>
              </a:spcBef>
              <a:buClr>
                <a:srgbClr val="4A86E8"/>
              </a:buClr>
              <a:buSzPct val="100000"/>
              <a:buFont typeface="Arial"/>
              <a:buChar char="●"/>
            </a:pPr>
            <a:r>
              <a:rPr lang="en" sz="1800" i="1">
                <a:solidFill>
                  <a:srgbClr val="4A86E8"/>
                </a:solidFill>
              </a:rPr>
              <a:t>Tag Question:  We are not going to the mall, are we?   </a:t>
            </a:r>
          </a:p>
          <a:p>
            <a:pPr marL="457200" lvl="0" indent="-342900" rtl="0">
              <a:spcBef>
                <a:spcPts val="0"/>
              </a:spcBef>
              <a:buClr>
                <a:srgbClr val="4A86E8"/>
              </a:buClr>
              <a:buSzPct val="100000"/>
              <a:buFont typeface="Arial"/>
              <a:buChar char="●"/>
            </a:pPr>
            <a:r>
              <a:rPr lang="en" sz="1800" i="1">
                <a:solidFill>
                  <a:srgbClr val="4A86E8"/>
                </a:solidFill>
              </a:rPr>
              <a:t>Interjection:  We drove across Texas, surprisingly, in one day. </a:t>
            </a:r>
          </a:p>
          <a:p>
            <a:pPr marL="457200" lvl="0" indent="-342900" rtl="0">
              <a:spcBef>
                <a:spcPts val="0"/>
              </a:spcBef>
              <a:buClr>
                <a:srgbClr val="4A86E8"/>
              </a:buClr>
              <a:buSzPct val="100000"/>
              <a:buFont typeface="Arial"/>
              <a:buChar char="●"/>
            </a:pPr>
            <a:r>
              <a:rPr lang="en" sz="1800" i="1">
                <a:solidFill>
                  <a:srgbClr val="4A86E8"/>
                </a:solidFill>
              </a:rPr>
              <a:t>Opposing Elements:  Martha was supportive, not critical, toward the project.  </a:t>
            </a:r>
          </a:p>
          <a:p>
            <a:pPr lvl="0" rtl="0">
              <a:spcBef>
                <a:spcPts val="0"/>
              </a:spcBef>
              <a:buNone/>
            </a:pPr>
            <a:r>
              <a:rPr lang="en" sz="1800" i="1">
                <a:solidFill>
                  <a:srgbClr val="4A86E8"/>
                </a:solidFill>
              </a:rPr>
              <a:t>  </a:t>
            </a:r>
            <a:r>
              <a:rPr lang="en" sz="1800">
                <a:solidFill>
                  <a:srgbClr val="4A86E8"/>
                </a:solidFill>
              </a:rPr>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205075" y="205975"/>
            <a:ext cx="8703899" cy="1730099"/>
          </a:xfrm>
          <a:prstGeom prst="rect">
            <a:avLst/>
          </a:prstGeom>
        </p:spPr>
        <p:txBody>
          <a:bodyPr lIns="91425" tIns="91425" rIns="91425" bIns="91425" anchor="t" anchorCtr="0">
            <a:noAutofit/>
          </a:bodyPr>
          <a:lstStyle/>
          <a:p>
            <a:pPr lvl="0" rtl="0">
              <a:spcBef>
                <a:spcPts val="0"/>
              </a:spcBef>
              <a:buNone/>
            </a:pPr>
            <a:r>
              <a:rPr lang="en" sz="2400" b="0"/>
              <a:t>7.  Commas are used before and after quotations.  Commas are not used when the quotation is a question, an interjection, and indirect quotation, or when the quotation includes the word that.   </a:t>
            </a:r>
            <a:r>
              <a:rPr lang="en" sz="2800" b="0"/>
              <a:t>  </a:t>
            </a:r>
            <a:r>
              <a:rPr lang="en" sz="3000" b="0"/>
              <a:t>   </a:t>
            </a:r>
          </a:p>
        </p:txBody>
      </p:sp>
      <p:sp>
        <p:nvSpPr>
          <p:cNvPr id="73" name="Shape 73"/>
          <p:cNvSpPr txBox="1">
            <a:spLocks noGrp="1"/>
          </p:cNvSpPr>
          <p:nvPr>
            <p:ph type="body" idx="1"/>
          </p:nvPr>
        </p:nvSpPr>
        <p:spPr>
          <a:xfrm>
            <a:off x="457200" y="1894975"/>
            <a:ext cx="8229600" cy="3010800"/>
          </a:xfrm>
          <a:prstGeom prst="rect">
            <a:avLst/>
          </a:prstGeom>
        </p:spPr>
        <p:txBody>
          <a:bodyPr lIns="91425" tIns="91425" rIns="91425" bIns="91425" anchor="t" anchorCtr="0">
            <a:noAutofit/>
          </a:bodyPr>
          <a:lstStyle/>
          <a:p>
            <a:pPr marL="457200" lvl="0" indent="-342900" rtl="0">
              <a:spcBef>
                <a:spcPts val="0"/>
              </a:spcBef>
              <a:buClr>
                <a:srgbClr val="4A86E8"/>
              </a:buClr>
              <a:buSzPct val="100000"/>
              <a:buFont typeface="Arial"/>
              <a:buChar char="●"/>
            </a:pPr>
            <a:r>
              <a:rPr lang="en" sz="1800" i="1">
                <a:solidFill>
                  <a:srgbClr val="4A86E8"/>
                </a:solidFill>
              </a:rPr>
              <a:t>“Go at once,” Mitchell commanded, “and see what is causing that commotion.”</a:t>
            </a:r>
          </a:p>
          <a:p>
            <a:pPr marL="457200" lvl="0" indent="-342900" rtl="0">
              <a:spcBef>
                <a:spcPts val="0"/>
              </a:spcBef>
              <a:buClr>
                <a:srgbClr val="4A86E8"/>
              </a:buClr>
              <a:buSzPct val="100000"/>
              <a:buFont typeface="Arial"/>
              <a:buChar char="●"/>
            </a:pPr>
            <a:r>
              <a:rPr lang="en" sz="1800" i="1">
                <a:solidFill>
                  <a:srgbClr val="4A86E8"/>
                </a:solidFill>
              </a:rPr>
              <a:t>The lawyer says that the jurors were fair.</a:t>
            </a:r>
          </a:p>
          <a:p>
            <a:pPr marL="457200" lvl="0" indent="-342900" rtl="0">
              <a:spcBef>
                <a:spcPts val="0"/>
              </a:spcBef>
              <a:buClr>
                <a:srgbClr val="4A86E8"/>
              </a:buClr>
              <a:buSzPct val="100000"/>
              <a:buFont typeface="Arial"/>
              <a:buChar char="●"/>
            </a:pPr>
            <a:r>
              <a:rPr lang="en" sz="1800" i="1">
                <a:solidFill>
                  <a:srgbClr val="4A86E8"/>
                </a:solidFill>
              </a:rPr>
              <a:t>People who say “so long” are using an expression.    </a:t>
            </a:r>
          </a:p>
          <a:p>
            <a:pPr lvl="0" rtl="0">
              <a:spcBef>
                <a:spcPts val="0"/>
              </a:spcBef>
              <a:buNone/>
            </a:pPr>
            <a:r>
              <a:rPr lang="en" sz="1800" i="1">
                <a:solidFill>
                  <a:srgbClr val="4A86E8"/>
                </a:solidFill>
              </a:rPr>
              <a:t>  </a:t>
            </a:r>
            <a:r>
              <a:rPr lang="en" sz="1800">
                <a:solidFill>
                  <a:srgbClr val="4A86E8"/>
                </a:solidFill>
              </a:rPr>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05075" y="205975"/>
            <a:ext cx="8703899" cy="1172100"/>
          </a:xfrm>
          <a:prstGeom prst="rect">
            <a:avLst/>
          </a:prstGeom>
        </p:spPr>
        <p:txBody>
          <a:bodyPr lIns="91425" tIns="91425" rIns="91425" bIns="91425" anchor="t" anchorCtr="0">
            <a:noAutofit/>
          </a:bodyPr>
          <a:lstStyle/>
          <a:p>
            <a:pPr lvl="0" rtl="0">
              <a:spcBef>
                <a:spcPts val="0"/>
              </a:spcBef>
              <a:buNone/>
            </a:pPr>
            <a:r>
              <a:rPr lang="en" sz="2400" b="0"/>
              <a:t>8.  Commas are not used after a quotation when the quotation is an interjection or a question.  </a:t>
            </a:r>
            <a:r>
              <a:rPr lang="en" sz="2800" b="0"/>
              <a:t> </a:t>
            </a:r>
            <a:r>
              <a:rPr lang="en" sz="3000" b="0"/>
              <a:t>   </a:t>
            </a:r>
          </a:p>
        </p:txBody>
      </p:sp>
      <p:sp>
        <p:nvSpPr>
          <p:cNvPr id="79" name="Shape 79"/>
          <p:cNvSpPr txBox="1">
            <a:spLocks noGrp="1"/>
          </p:cNvSpPr>
          <p:nvPr>
            <p:ph type="body" idx="1"/>
          </p:nvPr>
        </p:nvSpPr>
        <p:spPr>
          <a:xfrm>
            <a:off x="457200" y="1378075"/>
            <a:ext cx="8229600" cy="3527699"/>
          </a:xfrm>
          <a:prstGeom prst="rect">
            <a:avLst/>
          </a:prstGeom>
        </p:spPr>
        <p:txBody>
          <a:bodyPr lIns="91425" tIns="91425" rIns="91425" bIns="91425" anchor="t" anchorCtr="0">
            <a:noAutofit/>
          </a:bodyPr>
          <a:lstStyle/>
          <a:p>
            <a:pPr marL="457200" lvl="0" indent="-342900" rtl="0">
              <a:spcBef>
                <a:spcPts val="0"/>
              </a:spcBef>
              <a:buClr>
                <a:srgbClr val="4A86E8"/>
              </a:buClr>
              <a:buSzPct val="100000"/>
              <a:buFont typeface="Arial"/>
              <a:buChar char="●"/>
            </a:pPr>
            <a:r>
              <a:rPr lang="en" sz="1800" i="1">
                <a:solidFill>
                  <a:srgbClr val="4A86E8"/>
                </a:solidFill>
              </a:rPr>
              <a:t>“What are you doing here?” asked the baker.</a:t>
            </a:r>
          </a:p>
          <a:p>
            <a:pPr marL="457200" lvl="0" indent="-342900" rtl="0">
              <a:spcBef>
                <a:spcPts val="0"/>
              </a:spcBef>
              <a:buClr>
                <a:srgbClr val="4A86E8"/>
              </a:buClr>
              <a:buSzPct val="100000"/>
              <a:buFont typeface="Arial"/>
              <a:buChar char="●"/>
            </a:pPr>
            <a:r>
              <a:rPr lang="en" sz="1800" i="1">
                <a:solidFill>
                  <a:srgbClr val="4A86E8"/>
                </a:solidFill>
              </a:rPr>
              <a:t>“You had better hand over that jacket, Mrs. Billings!” yelled the security guard.  </a:t>
            </a:r>
          </a:p>
          <a:p>
            <a:pPr lvl="0" rtl="0">
              <a:spcBef>
                <a:spcPts val="0"/>
              </a:spcBef>
              <a:buNone/>
            </a:pPr>
            <a:r>
              <a:rPr lang="en" sz="1800" i="1">
                <a:solidFill>
                  <a:srgbClr val="4A86E8"/>
                </a:solidFill>
              </a:rPr>
              <a:t>  </a:t>
            </a:r>
            <a:r>
              <a:rPr lang="en" sz="1800">
                <a:solidFill>
                  <a:srgbClr val="4A86E8"/>
                </a:solidFill>
              </a:rPr>
              <a:t> </a:t>
            </a:r>
          </a:p>
        </p:txBody>
      </p:sp>
    </p:spTree>
  </p:cSld>
  <p:clrMapOvr>
    <a:masterClrMapping/>
  </p:clrMapOvr>
  <p:transitio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631</Words>
  <Application>Microsoft Office PowerPoint</Application>
  <PresentationFormat>On-screen Show (16:9)</PresentationFormat>
  <Paragraphs>38</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light-gradient</vt:lpstr>
      <vt:lpstr>Commas</vt:lpstr>
      <vt:lpstr>Use a comma to separate two sentences only when they are joined by a conjunction (words such as and, but, or nor, yet)</vt:lpstr>
      <vt:lpstr>2.  Commas are used to set nonrestrictive elements (clauses, appositives, and phrases that are NOT ESSENTIAL to the meaning of the words they modify).  Restrictive elements are essential to the meaning of the words they modify and are not set off by commas.      </vt:lpstr>
      <vt:lpstr>3.  Commas usually follow an introductory word, phrase, clause, or expression.        </vt:lpstr>
      <vt:lpstr>4.  Commas are used to separate items in a series of three or more words, clauses, or phrases.         </vt:lpstr>
      <vt:lpstr>5.  Commas are used to set off added comments or information.  Transitional expressions such as conjunctive adverbs are also set off with commas.        </vt:lpstr>
      <vt:lpstr>6.  Commas are used to set off direct address, tag questions, interjections, and opposing elements.         </vt:lpstr>
      <vt:lpstr>7.  Commas are used before and after quotations.  Commas are not used when the quotation is a question, an interjection, and indirect quotation, or when the quotation includes the word that.        </vt:lpstr>
      <vt:lpstr>8.  Commas are not used after a quotation when the quotation is an interjection or a question.      </vt:lpstr>
      <vt:lpstr>10.  Commas are used after the street address or PO Box, city, and state in addresses.  If the zip code is included, do not place a comma between the state and the zip.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Commas</dc:title>
  <dc:creator>GED</dc:creator>
  <cp:lastModifiedBy>GED</cp:lastModifiedBy>
  <cp:revision>1</cp:revision>
  <dcterms:modified xsi:type="dcterms:W3CDTF">2015-06-15T23:58:35Z</dcterms:modified>
</cp:coreProperties>
</file>