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339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1522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3815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92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0188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1301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2558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818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43244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7914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60108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2518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0783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2784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3603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385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7678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565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932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953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4438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959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373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887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9118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921933" y="1811863"/>
            <a:ext cx="5308865" cy="151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921933" y="3598326"/>
            <a:ext cx="5308865" cy="1377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65837" y="5054600"/>
            <a:ext cx="6730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1922461" y="5054600"/>
            <a:ext cx="40640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816725" y="5054600"/>
            <a:ext cx="414337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1" cy="130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76337" y="2490786"/>
            <a:ext cx="6799261" cy="3444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4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3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580311" y="5961062"/>
            <a:ext cx="395287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44000" cy="6857999"/>
            <a:chOff x="0" y="0"/>
            <a:chExt cx="2147483647" cy="2147483647"/>
          </a:xfrm>
        </p:grpSpPr>
        <p:pic>
          <p:nvPicPr>
            <p:cNvPr id="6" name="Shape 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147324724" cy="214748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Shape 7"/>
            <p:cNvGrpSpPr/>
            <p:nvPr/>
          </p:nvGrpSpPr>
          <p:grpSpPr>
            <a:xfrm>
              <a:off x="355024340" y="473400852"/>
              <a:ext cx="1438707487" cy="1202590891"/>
              <a:chOff x="0" y="0"/>
              <a:chExt cx="2147483647" cy="2147483647"/>
            </a:xfrm>
          </p:grpSpPr>
          <p:pic>
            <p:nvPicPr>
              <p:cNvPr id="8" name="Shape 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Shape 9"/>
              <p:cNvSpPr/>
              <p:nvPr/>
            </p:nvSpPr>
            <p:spPr>
              <a:xfrm>
                <a:off x="1305343" y="4816722"/>
                <a:ext cx="2142735841" cy="2135175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Shape 10"/>
            <p:cNvPicPr preferRelativeResize="0"/>
            <p:nvPr/>
          </p:nvPicPr>
          <p:blipFill rotWithShape="1">
            <a:blip r:embed="rId6">
              <a:alphaModFix/>
            </a:blip>
            <a:srcRect r="47958"/>
            <a:stretch/>
          </p:blipFill>
          <p:spPr>
            <a:xfrm>
              <a:off x="0" y="979623913"/>
              <a:ext cx="390813071" cy="191841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11"/>
            <p:cNvPicPr preferRelativeResize="0"/>
            <p:nvPr/>
          </p:nvPicPr>
          <p:blipFill rotWithShape="1">
            <a:blip r:embed="rId6">
              <a:alphaModFix/>
            </a:blip>
            <a:srcRect r="47958"/>
            <a:stretch/>
          </p:blipFill>
          <p:spPr>
            <a:xfrm>
              <a:off x="1756670575" y="979623913"/>
              <a:ext cx="390813071" cy="19184187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Shape 12"/>
          <p:cNvCxnSpPr/>
          <p:nvPr/>
        </p:nvCxnSpPr>
        <p:spPr>
          <a:xfrm>
            <a:off x="2019300" y="3471862"/>
            <a:ext cx="5113337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1" cy="130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76337" y="2490786"/>
            <a:ext cx="6799261" cy="3444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marR="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marR="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marR="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marR="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065837" y="5054600"/>
            <a:ext cx="6730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1922461" y="5054600"/>
            <a:ext cx="40640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816725" y="5054600"/>
            <a:ext cx="414337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0" y="0"/>
            <a:ext cx="9151936" cy="6857999"/>
            <a:chOff x="0" y="0"/>
            <a:chExt cx="2147483647" cy="2147483647"/>
          </a:xfrm>
        </p:grpSpPr>
        <p:pic>
          <p:nvPicPr>
            <p:cNvPr id="26" name="Shape 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145497124" cy="21474836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Shape 27"/>
            <p:cNvGrpSpPr/>
            <p:nvPr/>
          </p:nvGrpSpPr>
          <p:grpSpPr>
            <a:xfrm>
              <a:off x="128729822" y="167980947"/>
              <a:ext cx="1890898150" cy="1807704013"/>
              <a:chOff x="0" y="0"/>
              <a:chExt cx="2147483647" cy="2147483647"/>
            </a:xfrm>
          </p:grpSpPr>
          <p:pic>
            <p:nvPicPr>
              <p:cNvPr id="28" name="Shape 2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Shape 29"/>
              <p:cNvSpPr/>
              <p:nvPr/>
            </p:nvSpPr>
            <p:spPr>
              <a:xfrm>
                <a:off x="1398451" y="2365501"/>
                <a:ext cx="2142384250" cy="2141338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0" name="Shape 30"/>
            <p:cNvPicPr preferRelativeResize="0"/>
            <p:nvPr/>
          </p:nvPicPr>
          <p:blipFill rotWithShape="1">
            <a:blip r:embed="rId6">
              <a:alphaModFix/>
            </a:blip>
            <a:srcRect l="1" r="14239"/>
            <a:stretch/>
          </p:blipFill>
          <p:spPr>
            <a:xfrm>
              <a:off x="0" y="979623913"/>
              <a:ext cx="160912276" cy="189893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Shape 31"/>
            <p:cNvPicPr preferRelativeResize="0"/>
            <p:nvPr/>
          </p:nvPicPr>
          <p:blipFill rotWithShape="1">
            <a:blip r:embed="rId6">
              <a:alphaModFix/>
            </a:blip>
            <a:srcRect l="1" r="14239"/>
            <a:stretch/>
          </p:blipFill>
          <p:spPr>
            <a:xfrm>
              <a:off x="1986571370" y="979623913"/>
              <a:ext cx="160912276" cy="189893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" name="Shape 32"/>
          <p:cNvCxnSpPr/>
          <p:nvPr/>
        </p:nvCxnSpPr>
        <p:spPr>
          <a:xfrm>
            <a:off x="1277937" y="2355850"/>
            <a:ext cx="6596061" cy="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1" cy="130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76337" y="2490786"/>
            <a:ext cx="6799261" cy="3444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1pPr>
            <a:lvl2pPr marL="742950" marR="0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2pPr>
            <a:lvl3pPr marL="1200150" marR="0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3pPr>
            <a:lvl4pPr marL="1543050" marR="0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4pPr>
            <a:lvl5pPr marL="2000250" marR="0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5pPr>
            <a:lvl6pPr marL="25146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6pPr>
            <a:lvl7pPr marL="2971800" marR="0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7pPr>
            <a:lvl8pPr marL="34290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8pPr>
            <a:lvl9pPr marL="3886200" marR="0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56350" y="5961062"/>
            <a:ext cx="114934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176337" y="5961062"/>
            <a:ext cx="51053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580311" y="5961062"/>
            <a:ext cx="395287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76200" y="1159400"/>
            <a:ext cx="8915400" cy="425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Capitalization Rules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45325" y="721900"/>
            <a:ext cx="7382999" cy="149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schools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45325" y="2462350"/>
            <a:ext cx="7382999" cy="371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</a:t>
            </a:r>
            <a:r>
              <a:rPr lang="en-US" sz="1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italize</a:t>
            </a: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the names of </a:t>
            </a:r>
            <a:r>
              <a:rPr lang="en-US" sz="1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schools</a:t>
            </a: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</a:p>
          <a:p>
            <a:pPr marL="914400" marR="0" lvl="0" indent="-3365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miths </a:t>
            </a:r>
            <a:r>
              <a:rPr lang="en-US" sz="17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tation High School and LaFayette High School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6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**NOTE:  If these words are NOT part of a proper name, they are not capitalized!</a:t>
            </a:r>
          </a:p>
          <a:p>
            <a:pPr marL="823912" marR="0" lvl="1" indent="-26701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attending high school    vs  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Valley High School</a:t>
            </a:r>
          </a:p>
          <a:p>
            <a:pPr marL="80962" lvl="0" indent="-476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sz="17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962" lvl="0" indent="-476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705"/>
              <a:buNone/>
            </a:pPr>
            <a:r>
              <a:rPr lang="en-US" sz="1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DO NOT capitalize the names of </a:t>
            </a:r>
            <a:r>
              <a:rPr lang="en-US" sz="1700" u="sng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general</a:t>
            </a:r>
            <a:r>
              <a:rPr lang="en-US" sz="1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school subjects, except course names followed by a number:</a:t>
            </a:r>
          </a:p>
          <a:p>
            <a:pPr marL="914400" lvl="0" indent="-33655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Algebra I and World History II</a:t>
            </a:r>
          </a:p>
          <a:p>
            <a:pPr marL="914400" lvl="0" indent="-33655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social studies and math </a:t>
            </a: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80962" lvl="0" indent="-4762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64705"/>
              <a:buNone/>
            </a:pPr>
            <a:r>
              <a:rPr lang="en-US" sz="1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*NOTE:  Remember that the names of languages are always capitalized:</a:t>
            </a:r>
          </a:p>
          <a:p>
            <a:pPr marL="914400" lvl="0" indent="-33655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English and Spanish</a:t>
            </a:r>
          </a:p>
          <a:p>
            <a:pPr marL="0" lvl="0" indent="0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89100" y="609600"/>
            <a:ext cx="7350299" cy="156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40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When do I capitalize the </a:t>
            </a:r>
            <a:r>
              <a:rPr lang="en-US" sz="40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titles</a:t>
            </a:r>
            <a:r>
              <a:rPr lang="en-US" sz="40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of people’s names</a:t>
            </a:r>
            <a:r>
              <a:rPr lang="en-US" sz="40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9075" y="2362200"/>
            <a:ext cx="73502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titles and abbreviations for titles that appear before and after people’s names:</a:t>
            </a:r>
          </a:p>
          <a:p>
            <a:pPr marL="823912" marR="0" lvl="1" indent="-290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	Mrs. Barnhart</a:t>
            </a:r>
          </a:p>
          <a:p>
            <a:pPr marL="823912" marR="0" lvl="1" indent="-290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	Dr. McKenna</a:t>
            </a:r>
          </a:p>
          <a:p>
            <a:pPr marL="823912" marR="0" lvl="1" indent="-290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	Rev. Martin Luther King, Jr.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65650" y="609600"/>
            <a:ext cx="7262700" cy="16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4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When do I capitalize words such as </a:t>
            </a:r>
            <a:r>
              <a:rPr lang="en-US" sz="34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mother, father, aunt, uncle</a:t>
            </a:r>
            <a:r>
              <a:rPr lang="en-US" sz="3400" b="1" i="1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sz="34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etc.</a:t>
            </a:r>
            <a:r>
              <a:rPr lang="en-US" sz="34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67200" y="2490775"/>
            <a:ext cx="73083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9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</a:t>
            </a:r>
            <a:r>
              <a:rPr lang="en-US" sz="19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italize</a:t>
            </a:r>
            <a:r>
              <a:rPr lang="en-US" sz="19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words such as </a:t>
            </a:r>
            <a:r>
              <a:rPr lang="en-US" sz="1900" b="0" i="1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mother, father, aunt, uncle,</a:t>
            </a:r>
            <a:r>
              <a:rPr lang="en-US" sz="19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etc. when these words are used as names or when they come just before a name: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unt Anna or </a:t>
            </a: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U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ncle Steve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“I’m coming, </a:t>
            </a: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om.”  or  “</a:t>
            </a: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ad, will you help me?”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DO NOT capitalize words that name family members if these words are preceded by a possessive, such as </a:t>
            </a:r>
            <a:r>
              <a:rPr lang="en-US" sz="1800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or </a:t>
            </a:r>
            <a:r>
              <a:rPr lang="en-US" sz="1800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my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, or by an article such as </a:t>
            </a:r>
            <a:r>
              <a:rPr lang="en-US" sz="1800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 </a:t>
            </a:r>
            <a:r>
              <a:rPr lang="en-US" sz="1800" i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the.</a:t>
            </a:r>
          </a:p>
          <a:p>
            <a:pPr lvl="1" indent="457200" rtl="0"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My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aunt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loves to ski. or She loves </a:t>
            </a:r>
            <a:r>
              <a:rPr lang="en-US" sz="1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your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mother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lvl="1" indent="457200" rtl="0">
              <a:spcBef>
                <a:spcPts val="960"/>
              </a:spcBef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father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ran after his son.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900" y="700025"/>
            <a:ext cx="7289699" cy="151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religious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words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2373500"/>
            <a:ext cx="7289699" cy="356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9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words that name religions, sacred beings, or religious scriptures.  Also, cap. Adjectives formed from those names:</a:t>
            </a:r>
          </a:p>
          <a:p>
            <a:pPr marR="0" lvl="1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Alla</a:t>
            </a:r>
            <a:r>
              <a:rPr lang="en-US" sz="19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 and Jehovah</a:t>
            </a:r>
          </a:p>
          <a:p>
            <a:pPr marR="0" lvl="1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</a:t>
            </a:r>
            <a:r>
              <a:rPr lang="en-US" sz="19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ible and </a:t>
            </a:r>
            <a:r>
              <a:rPr lang="en-US" sz="19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</a:t>
            </a:r>
            <a:r>
              <a:rPr lang="en-US" sz="19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oran </a:t>
            </a:r>
          </a:p>
          <a:p>
            <a:pPr marR="0" lvl="1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slam</a:t>
            </a:r>
          </a:p>
          <a:p>
            <a:pPr marR="0" lvl="1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hristian </a:t>
            </a:r>
          </a:p>
          <a:p>
            <a:pPr marR="0" lvl="1" algn="l" rtl="0">
              <a:lnSpc>
                <a:spcPct val="100000"/>
              </a:lnSpc>
              <a:spcBef>
                <a:spcPts val="980"/>
              </a:spcBef>
              <a:spcAft>
                <a:spcPts val="60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uddhism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09600" y="689075"/>
            <a:ext cx="7473300" cy="153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RACES/ETHNIC GROUPS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2879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the names of races, ethnic groups, languages, and nationalit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ies. 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ispanic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olombian coffee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frican American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85900" y="623450"/>
            <a:ext cx="7408199" cy="165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40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40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Proper Adjectives</a:t>
            </a:r>
            <a:r>
              <a:rPr lang="en-US" sz="40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289699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endParaRPr/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all a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djectives made from a proper nouns.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endParaRPr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“English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” because it comes from the word England.  </a:t>
            </a:r>
          </a:p>
          <a:p>
            <a:pPr marL="9144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“French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” fries because it comes from the word France.</a:t>
            </a:r>
          </a:p>
          <a:p>
            <a:pPr marL="9144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“Christians” because it comes from the word Christ.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494900" cy="173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HISTORICAL EVENTS, DOCUMENTS, and PERIODS OF TIME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2768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962" marR="0" lvl="0" indent="-4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21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all </a:t>
            </a:r>
            <a:r>
              <a:rPr lang="en-US" sz="2100" b="1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important</a:t>
            </a:r>
            <a:r>
              <a:rPr lang="en-US" sz="21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words in the names of historical events, documents, and periods of time:</a:t>
            </a:r>
          </a:p>
          <a:p>
            <a:pPr marL="9144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ivil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ar</a:t>
            </a:r>
          </a:p>
          <a:p>
            <a:pPr marL="9144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1996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ummer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lympics</a:t>
            </a:r>
          </a:p>
          <a:p>
            <a:pPr marL="9144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eclaration of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ndependence</a:t>
            </a:r>
          </a:p>
          <a:p>
            <a:pPr marL="9144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ettysburg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ddress</a:t>
            </a:r>
          </a:p>
          <a:p>
            <a:pPr marL="9144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agna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arta</a:t>
            </a:r>
          </a:p>
          <a:p>
            <a:pPr marL="9144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enaissance</a:t>
            </a:r>
          </a:p>
          <a:p>
            <a:pPr marL="9144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ce </a:t>
            </a:r>
            <a:r>
              <a:rPr lang="en-US" sz="21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21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ge</a:t>
            </a:r>
          </a:p>
          <a:p>
            <a:pPr marL="1096962" marR="0" lvl="3" indent="-1825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28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09600" y="656275"/>
            <a:ext cx="7440600" cy="156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MONTHS, DAYS, HOLIDAYS, and SEASONS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3206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9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Capitalization</a:t>
            </a:r>
            <a:r>
              <a:rPr lang="en-US" sz="19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the names of months, days, and holidays, but not the names of seasons: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ctober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hursday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Y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om </a:t>
            </a: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ippur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abor </a:t>
            </a:r>
            <a:r>
              <a:rPr lang="en-US" sz="19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80"/>
              </a:spcBef>
              <a:spcAft>
                <a:spcPts val="60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9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winter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9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00000" y="689075"/>
            <a:ext cx="7275599" cy="153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POETRY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0025" y="2490775"/>
            <a:ext cx="7275599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the first word of each line of poetry: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oses are red,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V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iolets are blue…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900" y="700025"/>
            <a:ext cx="7289699" cy="151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DIRECT QUOTATIONS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289699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the first word of a direct quotation: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Mr. Burns yelled, “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ongratulations, you’ve just passed your GED!”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56275" y="533400"/>
            <a:ext cx="7350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 for the </a:t>
            </a:r>
            <a:r>
              <a:rPr lang="en-US" sz="360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pronoun “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360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” and the interjection 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“O”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69250" y="2590800"/>
            <a:ext cx="7619999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7200" b="1" i="1" u="sng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Always capitalize!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5800" y="689075"/>
            <a:ext cx="7386300" cy="153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INTERRUPTED</a:t>
            </a:r>
            <a:b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QUOTATIONS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2768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interrupted quotations only when the second part begins a new sentence: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“Close your books,” said Mrs. 	Barnhart, “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and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go to lunch.”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“Remind me tomorrow,” said Sarah.  “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W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 have to leave now.”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45325" y="721900"/>
            <a:ext cx="7330199" cy="149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PARTS OF A LETTER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62000" y="2490775"/>
            <a:ext cx="72135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all important/proper words in the GREETING: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Dear Dr. Jones,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Dear Sir or Madam,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18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 the CLOSING, capitalize only the first word: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Yours truly,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Sincerely yours,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32700" y="653450"/>
            <a:ext cx="7395900" cy="153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ABBREVIATIONS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289699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italize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the abbreviations B.C., A.D., A.M., and P.M.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Homeroom begins at 7:30 A.M.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Pompeii was buried by lava in A.D. 79.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34400" y="667200"/>
            <a:ext cx="7481399" cy="155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40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40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TITLES </a:t>
            </a:r>
            <a:r>
              <a:rPr lang="en-US" sz="400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(part 1)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2441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962" marR="0" lvl="0" indent="-476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9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the first word and all important words in titles of: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Books</a:t>
            </a: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—</a:t>
            </a:r>
            <a:r>
              <a:rPr lang="en-US" sz="2300" b="0" i="1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Cay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Newspapers</a:t>
            </a: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—</a:t>
            </a:r>
            <a:r>
              <a:rPr lang="en-US" sz="2300" b="0" i="1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Philadelphia Inquirer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Plays</a:t>
            </a: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—</a:t>
            </a:r>
            <a:r>
              <a:rPr lang="en-US" sz="2300" b="0" i="1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Importance of Being Earnest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T.V. Shows</a:t>
            </a: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—</a:t>
            </a:r>
            <a:r>
              <a:rPr lang="en-US" sz="2300" b="0" i="1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Brady Bunch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Magazines</a:t>
            </a: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—</a:t>
            </a:r>
            <a:r>
              <a:rPr lang="en-US" sz="2300" b="0" i="1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Vanity Fair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Short Stories</a:t>
            </a: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—“Seventh Grade”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Songs—“With Arms Wide Open”</a:t>
            </a:r>
          </a:p>
          <a:p>
            <a:pPr marL="914400" marR="0" lvl="0" indent="-37465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23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Poems—“Pied Beauty”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900" y="623450"/>
            <a:ext cx="7408199" cy="165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40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40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TITLES</a:t>
            </a:r>
            <a:r>
              <a:rPr lang="en-US" sz="40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(part 2)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289699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*NOTE:  In the title, DO NOT capitalize articles such as </a:t>
            </a:r>
            <a:r>
              <a:rPr lang="en-US" sz="1800" b="0" i="1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a, an, the; 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conjunctions such as </a:t>
            </a:r>
            <a:r>
              <a:rPr lang="en-US" sz="1800" b="0" i="1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and, or, but, for; 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 prepositions such as </a:t>
            </a:r>
            <a:r>
              <a:rPr lang="en-US" sz="1800" b="0" i="1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on, about, near, in, to, under, 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etc.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DO cap. articles, conjunctions, and prepositions when they come at the beginning of the title:</a:t>
            </a:r>
          </a:p>
          <a:p>
            <a:pPr marL="9144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“And Justice for All”</a:t>
            </a:r>
          </a:p>
          <a:p>
            <a:pPr marL="9144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“Under the Bridge”</a:t>
            </a:r>
          </a:p>
          <a:p>
            <a:pPr marL="9144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Tin Man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56275" y="533400"/>
            <a:ext cx="7350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 for the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first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word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of every sentence?  </a:t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69250" y="2590800"/>
            <a:ext cx="7619999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7200" b="1" i="1" u="sng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Always capitalize!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2400" b="1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17526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175260" algn="l" rtl="0">
              <a:lnSpc>
                <a:spcPct val="100000"/>
              </a:lnSpc>
              <a:spcBef>
                <a:spcPts val="10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45325" y="426575"/>
            <a:ext cx="7426800" cy="179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buildings, structures, institutions, and organizations. 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45325" y="2384450"/>
            <a:ext cx="7426800" cy="372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Capitalize all </a:t>
            </a:r>
            <a:r>
              <a:rPr lang="en-US" sz="2300" b="1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important</a:t>
            </a:r>
            <a:r>
              <a:rPr lang="en-US" sz="23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words in the names buildings, structures, institutions, and organizations.  </a:t>
            </a:r>
          </a:p>
          <a:p>
            <a:pPr marL="742950" marR="0" lvl="1" indent="-22479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rand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entral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tation</a:t>
            </a:r>
          </a:p>
          <a:p>
            <a:pPr marL="742950" marR="0" lvl="1" indent="-22479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reat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yramids</a:t>
            </a:r>
          </a:p>
          <a:p>
            <a:pPr marL="742950" marR="0" lvl="1" indent="-22479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merican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ross</a:t>
            </a:r>
          </a:p>
          <a:p>
            <a:pPr marL="742950" marR="0" lvl="1" indent="-224790" algn="l" rtl="0">
              <a:lnSpc>
                <a:spcPct val="80000"/>
              </a:lnSpc>
              <a:spcBef>
                <a:spcPts val="108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emocratic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arty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70725" y="700025"/>
            <a:ext cx="7534199" cy="151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places with borders</a:t>
            </a:r>
            <a: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(cities, towns, counties, states, countries, continents, etc.)</a:t>
            </a: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3600" b="0" i="0" u="none" strike="noStrike" cap="none" baseline="0">
              <a:solidFill>
                <a:srgbClr val="21212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0025" y="2406325"/>
            <a:ext cx="7404900" cy="37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1.  Capitalize the names of cities and towns:</a:t>
            </a:r>
          </a:p>
          <a:p>
            <a:pPr marL="742950" marR="0" lvl="1" indent="-268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tlanta and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2.  Capitalize the names of counties and townships:</a:t>
            </a:r>
          </a:p>
          <a:p>
            <a:pPr marL="742950" marR="0" lvl="1" indent="-268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ee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ounty and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V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alley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3.  Capitalize the names of states:</a:t>
            </a:r>
          </a:p>
          <a:p>
            <a:pPr marL="742950" marR="0" lvl="1" indent="-268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labama and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eorg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4.  Capitalize the names of continents:</a:t>
            </a:r>
          </a:p>
          <a:p>
            <a:pPr marL="742950" marR="0" lvl="1" indent="-268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sia and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orth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merica</a:t>
            </a:r>
          </a:p>
          <a:p>
            <a:pPr marL="365125" lvl="0" indent="-288925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64705"/>
              <a:buNone/>
            </a:pPr>
            <a:r>
              <a:rPr lang="en-US" sz="17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5.  Capitalize the names of islands:</a:t>
            </a:r>
          </a:p>
          <a:p>
            <a:pPr marL="914400" lvl="0" indent="-336550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awaii </a:t>
            </a:r>
            <a:r>
              <a:rPr lang="en-US" sz="17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slands and </a:t>
            </a:r>
            <a:r>
              <a:rPr lang="en-US" sz="17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aulphin </a:t>
            </a:r>
            <a:r>
              <a:rPr lang="en-US" sz="17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sland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700025" y="678150"/>
            <a:ext cx="7275599" cy="154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bodies of water</a:t>
            </a:r>
            <a:r>
              <a:rPr lang="en-US" sz="360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747330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  <a:p>
            <a:pPr marL="365125" marR="0" lvl="0" indent="-28892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6.  Capitalize the names of bodies of water:</a:t>
            </a:r>
          </a:p>
          <a:p>
            <a:pPr marL="914400" marR="0" lvl="0" indent="-3365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L</a:t>
            </a: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ake </a:t>
            </a:r>
            <a:r>
              <a:rPr lang="en-US" sz="17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</a:t>
            </a:r>
            <a:r>
              <a:rPr lang="en-US" sz="17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ardin and </a:t>
            </a: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ulf of </a:t>
            </a: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exico</a:t>
            </a: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7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5125" marR="0" lvl="0" indent="-28892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7.  Cap. the names of </a:t>
            </a:r>
            <a:r>
              <a:rPr lang="en-US" sz="1700" b="1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sections</a:t>
            </a: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of the country:</a:t>
            </a:r>
          </a:p>
          <a:p>
            <a:pPr marL="914400" marR="0" lvl="0" indent="-3365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ast </a:t>
            </a: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oast</a:t>
            </a:r>
          </a:p>
          <a:p>
            <a:pPr marL="914400" marR="0" lvl="0" indent="-33655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outhwest</a:t>
            </a:r>
          </a:p>
          <a:p>
            <a:pPr marL="365125" marR="0" lvl="0" indent="-288925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*NOTE: DO NOT capitalize </a:t>
            </a:r>
            <a:r>
              <a:rPr lang="en-US" sz="1700" b="0" i="1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north, south, east, </a:t>
            </a: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and</a:t>
            </a:r>
            <a:r>
              <a:rPr lang="en-US" sz="1700" b="0" i="1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west</a:t>
            </a:r>
            <a:r>
              <a:rPr lang="en-US" sz="17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when merely indicating direction:</a:t>
            </a:r>
          </a:p>
          <a:p>
            <a:pPr marL="914400" marR="0" lvl="0" indent="-3365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traveling </a:t>
            </a: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east</a:t>
            </a:r>
          </a:p>
          <a:p>
            <a:pPr marL="914400" marR="0" lvl="0" indent="-3365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the </a:t>
            </a:r>
            <a:r>
              <a:rPr lang="en-US" sz="17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north</a:t>
            </a:r>
            <a:r>
              <a:rPr lang="en-US" sz="17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shore</a:t>
            </a:r>
          </a:p>
          <a:p>
            <a:pPr marL="122237" marR="0" lvl="1" indent="-7937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9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900" b="0" i="0" u="none" strike="noStrike" cap="none" baseline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710950"/>
            <a:ext cx="7289699" cy="150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3600" b="1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ountains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4190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8.  Cap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italize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the names of mountains: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ppalachian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ountains and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oc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ky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ountains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710950"/>
            <a:ext cx="7289699" cy="150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streets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00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(as well as boulevards, parkways, roads, etc..)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2490775"/>
            <a:ext cx="7419000" cy="34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9.  Capit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alize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the names of streets: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Arial"/>
              <a:buChar char="•"/>
            </a:pP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orth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U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niversity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treet 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and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ean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oad</a:t>
            </a:r>
          </a:p>
          <a:p>
            <a:pPr marL="0" marR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*NOTE:  The COMPLETE NAME is capitalized.  Words like Street, Mountain, and River are capitalized because they are part of the proper name.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45325" y="721900"/>
            <a:ext cx="7382999" cy="149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25000"/>
              <a:buFont typeface="Garamond"/>
              <a:buNone/>
            </a:pPr>
            <a:r>
              <a:rPr lang="en-US" sz="3600" b="0" i="0" u="none" strike="noStrike" cap="none" baseline="0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Rules for </a:t>
            </a:r>
            <a:r>
              <a:rPr lang="en-US" sz="3600" b="1">
                <a:solidFill>
                  <a:srgbClr val="212121"/>
                </a:solidFill>
                <a:latin typeface="Garamond"/>
                <a:ea typeface="Garamond"/>
                <a:cs typeface="Garamond"/>
                <a:sym typeface="Garamond"/>
              </a:rPr>
              <a:t>parks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45325" y="2286000"/>
            <a:ext cx="73829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10.  Cap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italize</a:t>
            </a: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the names of parks:</a:t>
            </a:r>
          </a:p>
          <a:p>
            <a:pPr marL="9144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moky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ountain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ational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ark and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ntral </a:t>
            </a:r>
            <a:r>
              <a:rPr lang="en-US" sz="1800" u="sng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*NOTE:  The COMPLETE NAME is capitalized.  Words like Street, Mountain, and River are capitalized because they are part of the proper name.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</a:pPr>
            <a:endParaRPr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1800" b="0" i="0" u="none" strike="noStrike" cap="none" baseline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**NOTE:  If these words are NOT part of a proper name, they are not capitalized!</a:t>
            </a:r>
          </a:p>
          <a:p>
            <a:pPr marL="823912" marR="0" lvl="1" indent="-2733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in the street	           vs. 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ain </a:t>
            </a:r>
            <a:r>
              <a:rPr lang="en-US" sz="1800" b="0" i="0" u="sng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1800" b="0" i="0" u="none" strike="noStrike" cap="none" baseline="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treet</a:t>
            </a:r>
          </a:p>
          <a:p>
            <a:pPr marL="823912" marR="0" lvl="1" indent="-2733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Garamond"/>
              <a:buChar char="•"/>
            </a:pPr>
            <a:r>
              <a:rPr lang="en-US" sz="18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to the park			   vs. Kiesel Park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On-screen Show (4:3)</PresentationFormat>
  <Paragraphs>155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1_Organic</vt:lpstr>
      <vt:lpstr>2_Organic</vt:lpstr>
      <vt:lpstr>PowerPoint Presentation</vt:lpstr>
      <vt:lpstr>Rule for the pronoun “I” and the interjection “O”   </vt:lpstr>
      <vt:lpstr>Rule for the first word of every sentence?   </vt:lpstr>
      <vt:lpstr>Rules for buildings, structures, institutions, and organizations.  </vt:lpstr>
      <vt:lpstr>Rules for places with borders  (cities, towns, counties, states, countries, continents, etc.) </vt:lpstr>
      <vt:lpstr>Rules for bodies of water </vt:lpstr>
      <vt:lpstr>Rules for mountains</vt:lpstr>
      <vt:lpstr>Rules for streets (as well as boulevards, parkways, roads, etc..)</vt:lpstr>
      <vt:lpstr>Rules for parks</vt:lpstr>
      <vt:lpstr>Rules for schools</vt:lpstr>
      <vt:lpstr>When do I capitalize the titles of people’s names?</vt:lpstr>
      <vt:lpstr>When do I capitalize words such as mother, father, aunt, uncle, etc.? </vt:lpstr>
      <vt:lpstr>Rules for religious words </vt:lpstr>
      <vt:lpstr>Rules for RACES/ETHNIC GROUPS </vt:lpstr>
      <vt:lpstr>Rules for Proper Adjectives </vt:lpstr>
      <vt:lpstr>Rules for HISTORICAL EVENTS, DOCUMENTS, and PERIODS OF TIME</vt:lpstr>
      <vt:lpstr>Rules for MONTHS, DAYS, HOLIDAYS, and SEASONS </vt:lpstr>
      <vt:lpstr>Rules for POETRY </vt:lpstr>
      <vt:lpstr>Rules for DIRECT QUOTATIONS</vt:lpstr>
      <vt:lpstr>Rule for INTERRUPTED QUOTATIONS</vt:lpstr>
      <vt:lpstr>Rules for PARTS OF A LETTER </vt:lpstr>
      <vt:lpstr>Rules for ABBREVIATIONS </vt:lpstr>
      <vt:lpstr>Rules for TITLES (part 1) </vt:lpstr>
      <vt:lpstr>Rules for TITLES (part 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</dc:creator>
  <cp:lastModifiedBy>GED</cp:lastModifiedBy>
  <cp:revision>1</cp:revision>
  <dcterms:modified xsi:type="dcterms:W3CDTF">2015-06-15T22:00:22Z</dcterms:modified>
</cp:coreProperties>
</file>